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9" r:id="rId1"/>
  </p:sldMasterIdLst>
  <p:sldIdLst>
    <p:sldId id="321" r:id="rId2"/>
    <p:sldId id="293" r:id="rId3"/>
    <p:sldId id="258" r:id="rId4"/>
    <p:sldId id="304" r:id="rId5"/>
    <p:sldId id="259" r:id="rId6"/>
    <p:sldId id="260" r:id="rId7"/>
    <p:sldId id="266" r:id="rId8"/>
    <p:sldId id="271" r:id="rId9"/>
    <p:sldId id="267" r:id="rId10"/>
    <p:sldId id="268" r:id="rId11"/>
    <p:sldId id="269" r:id="rId12"/>
    <p:sldId id="270" r:id="rId13"/>
    <p:sldId id="303" r:id="rId14"/>
    <p:sldId id="261" r:id="rId15"/>
    <p:sldId id="262" r:id="rId16"/>
    <p:sldId id="263" r:id="rId17"/>
    <p:sldId id="264" r:id="rId18"/>
    <p:sldId id="275" r:id="rId19"/>
    <p:sldId id="280" r:id="rId20"/>
    <p:sldId id="276" r:id="rId21"/>
    <p:sldId id="277" r:id="rId22"/>
    <p:sldId id="278" r:id="rId23"/>
    <p:sldId id="279" r:id="rId24"/>
    <p:sldId id="322" r:id="rId25"/>
    <p:sldId id="302" r:id="rId26"/>
    <p:sldId id="283" r:id="rId27"/>
    <p:sldId id="281" r:id="rId28"/>
    <p:sldId id="282" r:id="rId29"/>
    <p:sldId id="284" r:id="rId30"/>
    <p:sldId id="285" r:id="rId31"/>
    <p:sldId id="286" r:id="rId32"/>
    <p:sldId id="287" r:id="rId33"/>
    <p:sldId id="301" r:id="rId34"/>
    <p:sldId id="273" r:id="rId35"/>
    <p:sldId id="318" r:id="rId36"/>
    <p:sldId id="319" r:id="rId37"/>
    <p:sldId id="320" r:id="rId38"/>
    <p:sldId id="298" r:id="rId39"/>
    <p:sldId id="315" r:id="rId40"/>
    <p:sldId id="299" r:id="rId41"/>
    <p:sldId id="288" r:id="rId42"/>
    <p:sldId id="289" r:id="rId43"/>
    <p:sldId id="290" r:id="rId44"/>
    <p:sldId id="300" r:id="rId45"/>
    <p:sldId id="265" r:id="rId46"/>
    <p:sldId id="317" r:id="rId47"/>
    <p:sldId id="305" r:id="rId48"/>
    <p:sldId id="307" r:id="rId49"/>
    <p:sldId id="308" r:id="rId50"/>
    <p:sldId id="309" r:id="rId51"/>
    <p:sldId id="310" r:id="rId52"/>
    <p:sldId id="311" r:id="rId53"/>
    <p:sldId id="312" r:id="rId54"/>
    <p:sldId id="313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uel, Laura S M" initials="MLSM" lastIdx="12" clrIdx="0">
    <p:extLst>
      <p:ext uri="{19B8F6BF-5375-455C-9EA6-DF929625EA0E}">
        <p15:presenceInfo xmlns:p15="http://schemas.microsoft.com/office/powerpoint/2012/main" userId="S-1-5-21-2040614739-809196085-285429281-1575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898"/>
    <a:srgbClr val="97ED9A"/>
    <a:srgbClr val="CBD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2" y="2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01T11:41:28.300" idx="1">
    <p:pos x="7680" y="0"/>
    <p:text>When picking things out of the screen make it eyecatching. The default line size is stylized for a normal presentation, when you're putting it on a screen shot you want it to really jump out.</p:text>
    <p:extLst>
      <p:ext uri="{C676402C-5697-4E1C-873F-D02D1690AC5C}">
        <p15:threadingInfo xmlns:p15="http://schemas.microsoft.com/office/powerpoint/2012/main" timeZoneBias="300"/>
      </p:ext>
    </p:extLst>
  </p:cm>
  <p:cm authorId="1" dt="2018-08-01T12:02:37.748" idx="2">
    <p:pos x="7776" y="96"/>
    <p:text>Recommend not putting text in the URL bar since that area is easy to ignore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01T14:08:25.647" idx="8">
    <p:pos x="10" y="10"/>
    <p:text>They are also generated below the count I think.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01T14:09:31.089" idx="9">
    <p:pos x="7680" y="0"/>
    <p:text>Indicate where they need to click to see this list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01T14:09:59.635" idx="10">
    <p:pos x="10" y="10"/>
    <p:text>Some analysis tools require the actual patient set, others will work with the query, however, if the query doesn't contain a patient set it won't work.</p:text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8C6190-1E23-4A89-ACE1-C9CB387A505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153F9B-D237-4201-BDBA-EBCD34EF57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5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6190-1E23-4A89-ACE1-C9CB387A505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3F9B-D237-4201-BDBA-EBCD34EF5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9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6190-1E23-4A89-ACE1-C9CB387A505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3F9B-D237-4201-BDBA-EBCD34EF5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3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6190-1E23-4A89-ACE1-C9CB387A505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3F9B-D237-4201-BDBA-EBCD34EF5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6190-1E23-4A89-ACE1-C9CB387A505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3F9B-D237-4201-BDBA-EBCD34EF57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05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6190-1E23-4A89-ACE1-C9CB387A505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3F9B-D237-4201-BDBA-EBCD34EF5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0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6190-1E23-4A89-ACE1-C9CB387A505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3F9B-D237-4201-BDBA-EBCD34EF5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6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6190-1E23-4A89-ACE1-C9CB387A505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3F9B-D237-4201-BDBA-EBCD34EF5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4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6190-1E23-4A89-ACE1-C9CB387A505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3F9B-D237-4201-BDBA-EBCD34EF5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6190-1E23-4A89-ACE1-C9CB387A505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3F9B-D237-4201-BDBA-EBCD34EF5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2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6190-1E23-4A89-ACE1-C9CB387A505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3F9B-D237-4201-BDBA-EBCD34EF5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4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A8C6190-1E23-4A89-ACE1-C9CB387A505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B153F9B-D237-4201-BDBA-EBCD34EF5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2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2b2.uthscsa.edu/webclien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4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33.xml"/><Relationship Id="rId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rmatics@uthscsa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Use </a:t>
            </a:r>
            <a:br>
              <a:rPr lang="en-US" dirty="0"/>
            </a:br>
            <a:r>
              <a:rPr lang="en-US" cap="none" dirty="0" smtClean="0"/>
              <a:t>i2b2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5311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URL to i2b2: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://i2b2.uthscsa.edu/webclient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Questions?</a:t>
            </a:r>
          </a:p>
          <a:p>
            <a:r>
              <a:rPr lang="en-US" dirty="0" smtClean="0"/>
              <a:t>Please contact the Clinical Informatics Research Division</a:t>
            </a:r>
            <a:r>
              <a:rPr lang="en-US" dirty="0"/>
              <a:t> </a:t>
            </a:r>
            <a:r>
              <a:rPr lang="en-US" dirty="0" smtClean="0"/>
              <a:t>at informatics@uthscsa.edu</a:t>
            </a:r>
          </a:p>
        </p:txBody>
      </p:sp>
    </p:spTree>
    <p:extLst>
      <p:ext uri="{BB962C8B-B14F-4D97-AF65-F5344CB8AC3E}">
        <p14:creationId xmlns:p14="http://schemas.microsoft.com/office/powerpoint/2010/main" val="10670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6242" y="1685041"/>
            <a:ext cx="1018096" cy="87905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3" idx="3"/>
            <a:endCxn id="5" idx="1"/>
          </p:cNvCxnSpPr>
          <p:nvPr/>
        </p:nvCxnSpPr>
        <p:spPr>
          <a:xfrm flipV="1">
            <a:off x="1244338" y="2059757"/>
            <a:ext cx="542877" cy="6480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787215" y="1828800"/>
            <a:ext cx="2567969" cy="46191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You can change the search criteria with this drop down</a:t>
            </a:r>
          </a:p>
        </p:txBody>
      </p:sp>
    </p:spTree>
    <p:extLst>
      <p:ext uri="{BB962C8B-B14F-4D97-AF65-F5344CB8AC3E}">
        <p14:creationId xmlns:p14="http://schemas.microsoft.com/office/powerpoint/2010/main" val="1476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90069" y="1462619"/>
            <a:ext cx="1018096" cy="34970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3" idx="3"/>
            <a:endCxn id="5" idx="1"/>
          </p:cNvCxnSpPr>
          <p:nvPr/>
        </p:nvCxnSpPr>
        <p:spPr>
          <a:xfrm>
            <a:off x="2208165" y="1637472"/>
            <a:ext cx="765299" cy="2358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973464" y="1419167"/>
            <a:ext cx="2567969" cy="48377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You can search by codes by clicking this tab</a:t>
            </a:r>
          </a:p>
        </p:txBody>
      </p:sp>
    </p:spTree>
    <p:extLst>
      <p:ext uri="{BB962C8B-B14F-4D97-AF65-F5344CB8AC3E}">
        <p14:creationId xmlns:p14="http://schemas.microsoft.com/office/powerpoint/2010/main" val="41031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69774" y="1787612"/>
            <a:ext cx="3295134" cy="343517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4" idx="3"/>
            <a:endCxn id="6" idx="1"/>
          </p:cNvCxnSpPr>
          <p:nvPr/>
        </p:nvCxnSpPr>
        <p:spPr>
          <a:xfrm flipV="1">
            <a:off x="4464908" y="2398341"/>
            <a:ext cx="1045810" cy="110686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510718" y="1929913"/>
            <a:ext cx="2817736" cy="936855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Select the coding system of the code you’re going to search by from this drop down</a:t>
            </a:r>
          </a:p>
        </p:txBody>
      </p:sp>
    </p:spTree>
    <p:extLst>
      <p:ext uri="{BB962C8B-B14F-4D97-AF65-F5344CB8AC3E}">
        <p14:creationId xmlns:p14="http://schemas.microsoft.com/office/powerpoint/2010/main" val="29427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your query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Back to Table of </a:t>
            </a:r>
            <a:r>
              <a:rPr lang="en-US" dirty="0" smtClean="0">
                <a:hlinkClick r:id="rId2" action="ppaction://hlinksldjump"/>
              </a:rPr>
              <a:t>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90550" y="2124075"/>
            <a:ext cx="3228975" cy="20955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91050" y="2495550"/>
            <a:ext cx="2428875" cy="2286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3819525" y="2228850"/>
            <a:ext cx="771525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43088" y="2587968"/>
            <a:ext cx="2362200" cy="817245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You can drag and drop to add terms/concepts into the group boxes</a:t>
            </a:r>
          </a:p>
        </p:txBody>
      </p:sp>
    </p:spTree>
    <p:extLst>
      <p:ext uri="{BB962C8B-B14F-4D97-AF65-F5344CB8AC3E}">
        <p14:creationId xmlns:p14="http://schemas.microsoft.com/office/powerpoint/2010/main" val="3619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010150" y="2543175"/>
            <a:ext cx="923925" cy="40957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472112" y="2952749"/>
            <a:ext cx="0" cy="28575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56852" y="3238500"/>
            <a:ext cx="2779041" cy="57888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Right-click a term/concept and click ‘Delete’ to remove it</a:t>
            </a:r>
          </a:p>
        </p:txBody>
      </p:sp>
    </p:spTree>
    <p:extLst>
      <p:ext uri="{BB962C8B-B14F-4D97-AF65-F5344CB8AC3E}">
        <p14:creationId xmlns:p14="http://schemas.microsoft.com/office/powerpoint/2010/main" val="32798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62475" y="2438400"/>
            <a:ext cx="1393482" cy="46672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2"/>
            <a:endCxn id="16" idx="0"/>
          </p:cNvCxnSpPr>
          <p:nvPr/>
        </p:nvCxnSpPr>
        <p:spPr>
          <a:xfrm>
            <a:off x="5259216" y="2905125"/>
            <a:ext cx="551034" cy="38302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429250" y="3977639"/>
            <a:ext cx="904875" cy="6096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1" idx="0"/>
            <a:endCxn id="16" idx="2"/>
          </p:cNvCxnSpPr>
          <p:nvPr/>
        </p:nvCxnSpPr>
        <p:spPr>
          <a:xfrm flipH="1" flipV="1">
            <a:off x="5810250" y="3594615"/>
            <a:ext cx="71438" cy="38302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62475" y="3288148"/>
            <a:ext cx="2495550" cy="306467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‘0-9 years old’ OR ‘10-17 years old’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19675" y="1457533"/>
            <a:ext cx="1724024" cy="674400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Within a column is a logical ‘OR</a:t>
            </a:r>
            <a:r>
              <a:rPr lang="en-US" sz="1400" dirty="0" smtClean="0">
                <a:solidFill>
                  <a:srgbClr val="FF0000"/>
                </a:solidFill>
              </a:rPr>
              <a:t>’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743699" y="301318"/>
            <a:ext cx="2420982" cy="1118537"/>
          </a:xfrm>
          <a:prstGeom prst="wedgeRectCallout">
            <a:avLst>
              <a:gd name="adj1" fmla="val -45012"/>
              <a:gd name="adj2" fmla="val 86697"/>
            </a:avLst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For example </a:t>
            </a:r>
            <a:r>
              <a:rPr lang="en-US" sz="1400" dirty="0" smtClean="0">
                <a:solidFill>
                  <a:srgbClr val="FF0000"/>
                </a:solidFill>
              </a:rPr>
              <a:t>“A </a:t>
            </a:r>
            <a:r>
              <a:rPr lang="en-US" sz="1400" dirty="0">
                <a:solidFill>
                  <a:srgbClr val="FF0000"/>
                </a:solidFill>
              </a:rPr>
              <a:t>or </a:t>
            </a:r>
            <a:r>
              <a:rPr lang="en-US" sz="1400" dirty="0" smtClean="0">
                <a:solidFill>
                  <a:srgbClr val="FF0000"/>
                </a:solidFill>
              </a:rPr>
              <a:t>B” </a:t>
            </a:r>
            <a:r>
              <a:rPr lang="en-US" sz="1400" dirty="0">
                <a:solidFill>
                  <a:srgbClr val="FF0000"/>
                </a:solidFill>
              </a:rPr>
              <a:t>is true </a:t>
            </a:r>
            <a:r>
              <a:rPr lang="en-US" sz="1400" dirty="0" smtClean="0">
                <a:solidFill>
                  <a:srgbClr val="FF0000"/>
                </a:solidFill>
              </a:rPr>
              <a:t>if:</a:t>
            </a:r>
            <a:endParaRPr lang="en-US" sz="1400" dirty="0">
              <a:solidFill>
                <a:srgbClr val="FF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‘A’ is true and ‘B’ is false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‘B’ is true and ‘A’ is false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both ‘A’ and B are true</a:t>
            </a:r>
          </a:p>
        </p:txBody>
      </p:sp>
    </p:spTree>
    <p:extLst>
      <p:ext uri="{BB962C8B-B14F-4D97-AF65-F5344CB8AC3E}">
        <p14:creationId xmlns:p14="http://schemas.microsoft.com/office/powerpoint/2010/main" val="41145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62475" y="2438400"/>
            <a:ext cx="1432972" cy="46672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>
            <a:off x="5278961" y="2905125"/>
            <a:ext cx="112189" cy="24842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686551" y="3961150"/>
            <a:ext cx="666750" cy="4775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1" idx="0"/>
            <a:endCxn id="17" idx="2"/>
          </p:cNvCxnSpPr>
          <p:nvPr/>
        </p:nvCxnSpPr>
        <p:spPr>
          <a:xfrm flipH="1" flipV="1">
            <a:off x="6972300" y="3467100"/>
            <a:ext cx="47626" cy="4940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019925" y="2438400"/>
            <a:ext cx="1237955" cy="38543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H="1">
            <a:off x="7543800" y="2823835"/>
            <a:ext cx="95103" cy="32971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629277" y="1530638"/>
            <a:ext cx="1724024" cy="674400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Between columns is a logical ‘AND’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62475" y="3153548"/>
            <a:ext cx="4819650" cy="31355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FF0000"/>
                </a:solidFill>
              </a:rPr>
              <a:t>(‘0-9 years old’ OR ‘10-17 years old’) AND diagnosed with ‘J45 Asthma’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7353300" y="487680"/>
            <a:ext cx="2513511" cy="878101"/>
          </a:xfrm>
          <a:prstGeom prst="wedgeRectCallout">
            <a:avLst>
              <a:gd name="adj1" fmla="val -45012"/>
              <a:gd name="adj2" fmla="val 86697"/>
            </a:avLst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For example </a:t>
            </a:r>
            <a:r>
              <a:rPr lang="en-US" sz="1400" dirty="0" smtClean="0">
                <a:solidFill>
                  <a:srgbClr val="FF0000"/>
                </a:solidFill>
              </a:rPr>
              <a:t>“A and B” </a:t>
            </a:r>
            <a:r>
              <a:rPr lang="en-US" sz="1400" dirty="0">
                <a:solidFill>
                  <a:srgbClr val="FF0000"/>
                </a:solidFill>
              </a:rPr>
              <a:t>is true </a:t>
            </a:r>
            <a:r>
              <a:rPr lang="en-US" sz="1400" dirty="0" smtClean="0">
                <a:solidFill>
                  <a:srgbClr val="FF0000"/>
                </a:solidFill>
              </a:rPr>
              <a:t>only if both A and B are true</a:t>
            </a:r>
          </a:p>
        </p:txBody>
      </p:sp>
    </p:spTree>
    <p:extLst>
      <p:ext uri="{BB962C8B-B14F-4D97-AF65-F5344CB8AC3E}">
        <p14:creationId xmlns:p14="http://schemas.microsoft.com/office/powerpoint/2010/main" val="28143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136778" y="4491446"/>
            <a:ext cx="1785256" cy="35052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3" idx="1"/>
            <a:endCxn id="5" idx="3"/>
          </p:cNvCxnSpPr>
          <p:nvPr/>
        </p:nvCxnSpPr>
        <p:spPr>
          <a:xfrm flipH="1" flipV="1">
            <a:off x="9225437" y="3429000"/>
            <a:ext cx="911341" cy="123770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6407701" y="2960572"/>
            <a:ext cx="2817736" cy="936855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Click ‘New Group’ to add an additional group and use the arrows to navigate the groups</a:t>
            </a:r>
          </a:p>
        </p:txBody>
      </p:sp>
    </p:spTree>
    <p:extLst>
      <p:ext uri="{BB962C8B-B14F-4D97-AF65-F5344CB8AC3E}">
        <p14:creationId xmlns:p14="http://schemas.microsoft.com/office/powerpoint/2010/main" val="22865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470469" y="2114007"/>
            <a:ext cx="566057" cy="35052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3" idx="3"/>
            <a:endCxn id="5" idx="1"/>
          </p:cNvCxnSpPr>
          <p:nvPr/>
        </p:nvCxnSpPr>
        <p:spPr>
          <a:xfrm flipV="1">
            <a:off x="7036526" y="2142683"/>
            <a:ext cx="555541" cy="14658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7592067" y="1820839"/>
            <a:ext cx="2817736" cy="643688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Click here to exclude the group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83556" y="3557454"/>
            <a:ext cx="1143370" cy="70321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1" idx="3"/>
            <a:endCxn id="16" idx="1"/>
          </p:cNvCxnSpPr>
          <p:nvPr/>
        </p:nvCxnSpPr>
        <p:spPr>
          <a:xfrm flipV="1">
            <a:off x="6426926" y="2932955"/>
            <a:ext cx="1165141" cy="97610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592067" y="2611111"/>
            <a:ext cx="2817736" cy="643688"/>
          </a:xfrm>
          <a:prstGeom prst="roundRect">
            <a:avLst/>
          </a:prstGeom>
          <a:solidFill>
            <a:schemeClr val="tx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‘</a:t>
            </a:r>
            <a:r>
              <a:rPr lang="en-US" sz="1400" dirty="0">
                <a:solidFill>
                  <a:srgbClr val="97ED9A"/>
                </a:solidFill>
              </a:rPr>
              <a:t>one or more of these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’ will become ‘</a:t>
            </a:r>
            <a:r>
              <a:rPr lang="en-US" sz="1400" dirty="0">
                <a:solidFill>
                  <a:srgbClr val="FE9898"/>
                </a:solidFill>
              </a:rPr>
              <a:t>none of these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’ </a:t>
            </a:r>
          </a:p>
        </p:txBody>
      </p:sp>
    </p:spTree>
    <p:extLst>
      <p:ext uri="{BB962C8B-B14F-4D97-AF65-F5344CB8AC3E}">
        <p14:creationId xmlns:p14="http://schemas.microsoft.com/office/powerpoint/2010/main" val="25623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AADB-A1C2-41F6-B389-1E2F29CB7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of </a:t>
            </a:r>
            <a:r>
              <a:rPr lang="en-US" dirty="0" smtClean="0"/>
              <a:t>Contents</a:t>
            </a:r>
            <a:br>
              <a:rPr lang="en-US" dirty="0" smtClean="0"/>
            </a:br>
            <a:r>
              <a:rPr lang="en-US" sz="2400" dirty="0" smtClean="0"/>
              <a:t>Click the section titles to jump to that section!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E41B8-A522-475B-9315-CE7E2FA9E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Logging in</a:t>
            </a:r>
          </a:p>
          <a:p>
            <a:r>
              <a:rPr lang="en-US" dirty="0">
                <a:hlinkClick r:id="rId2" action="ppaction://hlinksldjump"/>
              </a:rPr>
              <a:t>Finding the terms/concepts you are looking for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Building your query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Running your query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Accessing previous queries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Using Plugins</a:t>
            </a:r>
            <a:endParaRPr lang="en-US" dirty="0"/>
          </a:p>
          <a:p>
            <a:r>
              <a:rPr lang="en-US" dirty="0"/>
              <a:t>Advanced query building</a:t>
            </a:r>
          </a:p>
          <a:p>
            <a:pPr lvl="1"/>
            <a:r>
              <a:rPr lang="en-US" dirty="0">
                <a:hlinkClick r:id="rId7" action="ppaction://hlinksldjump"/>
              </a:rPr>
              <a:t>Temporal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63291" y="2079172"/>
            <a:ext cx="426720" cy="35052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4" idx="3"/>
            <a:endCxn id="6" idx="1"/>
          </p:cNvCxnSpPr>
          <p:nvPr/>
        </p:nvCxnSpPr>
        <p:spPr>
          <a:xfrm>
            <a:off x="4990011" y="2254432"/>
            <a:ext cx="250741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240752" y="1786004"/>
            <a:ext cx="2817736" cy="936855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Click here to constrain the group to a specific date range</a:t>
            </a:r>
          </a:p>
        </p:txBody>
      </p:sp>
    </p:spTree>
    <p:extLst>
      <p:ext uri="{BB962C8B-B14F-4D97-AF65-F5344CB8AC3E}">
        <p14:creationId xmlns:p14="http://schemas.microsoft.com/office/powerpoint/2010/main" val="3406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67904A4B-92D1-4FC4-9B85-9F36EE92F51D}"/>
              </a:ext>
            </a:extLst>
          </p:cNvPr>
          <p:cNvSpPr/>
          <p:nvPr/>
        </p:nvSpPr>
        <p:spPr>
          <a:xfrm>
            <a:off x="4716628" y="3108961"/>
            <a:ext cx="1379372" cy="5303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3057F2AB-4488-4A53-A4A6-8DBA1256114B}"/>
              </a:ext>
            </a:extLst>
          </p:cNvPr>
          <p:cNvSpPr/>
          <p:nvPr/>
        </p:nvSpPr>
        <p:spPr>
          <a:xfrm>
            <a:off x="6096000" y="3108961"/>
            <a:ext cx="1379372" cy="5303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FAEA4E18-B27E-4D56-9CE6-E1032B9C6DA9}"/>
              </a:ext>
            </a:extLst>
          </p:cNvPr>
          <p:cNvSpPr/>
          <p:nvPr/>
        </p:nvSpPr>
        <p:spPr>
          <a:xfrm>
            <a:off x="3662020" y="1024128"/>
            <a:ext cx="4689500" cy="133502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Check the checkbox and select a From </a:t>
            </a:r>
            <a:r>
              <a:rPr lang="en-US" dirty="0" smtClean="0">
                <a:solidFill>
                  <a:srgbClr val="FF0000"/>
                </a:solidFill>
              </a:rPr>
              <a:t>and/or </a:t>
            </a:r>
            <a:r>
              <a:rPr lang="en-US" dirty="0">
                <a:solidFill>
                  <a:srgbClr val="FF0000"/>
                </a:solidFill>
              </a:rPr>
              <a:t>To date to restrict the date range of concepts in this panel.</a:t>
            </a:r>
          </a:p>
        </p:txBody>
      </p:sp>
    </p:spTree>
    <p:extLst>
      <p:ext uri="{BB962C8B-B14F-4D97-AF65-F5344CB8AC3E}">
        <p14:creationId xmlns:p14="http://schemas.microsoft.com/office/powerpoint/2010/main" val="1062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63886" y="2096589"/>
            <a:ext cx="1611085" cy="35052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3" idx="3"/>
            <a:endCxn id="5" idx="1"/>
          </p:cNvCxnSpPr>
          <p:nvPr/>
        </p:nvCxnSpPr>
        <p:spPr>
          <a:xfrm>
            <a:off x="6574971" y="2271849"/>
            <a:ext cx="433622" cy="1741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7008593" y="1820838"/>
            <a:ext cx="2817736" cy="936855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Click here to constrain the group to by a number of occurrences</a:t>
            </a:r>
          </a:p>
        </p:txBody>
      </p:sp>
    </p:spTree>
    <p:extLst>
      <p:ext uri="{BB962C8B-B14F-4D97-AF65-F5344CB8AC3E}">
        <p14:creationId xmlns:p14="http://schemas.microsoft.com/office/powerpoint/2010/main" val="28318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207405" y="3550919"/>
            <a:ext cx="801188" cy="35052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3" idx="0"/>
            <a:endCxn id="5" idx="2"/>
          </p:cNvCxnSpPr>
          <p:nvPr/>
        </p:nvCxnSpPr>
        <p:spPr>
          <a:xfrm flipV="1">
            <a:off x="6607999" y="2836071"/>
            <a:ext cx="154263" cy="71484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5199130" y="1741715"/>
            <a:ext cx="3126263" cy="1094356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Use this drop down to select the number of occurrences, and then click ‘Ok’ to confirm or ‘Cancel’ to discard the changes.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286103" y="4508864"/>
            <a:ext cx="809897" cy="28955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3" idx="3"/>
            <a:endCxn id="5" idx="1"/>
          </p:cNvCxnSpPr>
          <p:nvPr/>
        </p:nvCxnSpPr>
        <p:spPr>
          <a:xfrm flipV="1">
            <a:off x="6096000" y="3734889"/>
            <a:ext cx="703587" cy="91875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6799587" y="3429000"/>
            <a:ext cx="2817736" cy="611777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‘Clear’ will clear everything from all groups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55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Running your query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Back to Table of </a:t>
            </a:r>
            <a:r>
              <a:rPr lang="en-US" dirty="0" smtClean="0">
                <a:hlinkClick r:id="rId2" action="ppaction://hlinksldjump"/>
              </a:rPr>
              <a:t>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69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17844" y="4457157"/>
            <a:ext cx="835206" cy="35052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3" idx="3"/>
            <a:endCxn id="5" idx="1"/>
          </p:cNvCxnSpPr>
          <p:nvPr/>
        </p:nvCxnSpPr>
        <p:spPr>
          <a:xfrm flipV="1">
            <a:off x="5353050" y="4047683"/>
            <a:ext cx="1305567" cy="58473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6658617" y="3725839"/>
            <a:ext cx="2817736" cy="643688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Click here to run your query</a:t>
            </a:r>
          </a:p>
        </p:txBody>
      </p:sp>
    </p:spTree>
    <p:extLst>
      <p:ext uri="{BB962C8B-B14F-4D97-AF65-F5344CB8AC3E}">
        <p14:creationId xmlns:p14="http://schemas.microsoft.com/office/powerpoint/2010/main" val="446136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17869" y="2847432"/>
            <a:ext cx="2740206" cy="4672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4" idx="3"/>
            <a:endCxn id="6" idx="1"/>
          </p:cNvCxnSpPr>
          <p:nvPr/>
        </p:nvCxnSpPr>
        <p:spPr>
          <a:xfrm flipV="1">
            <a:off x="7458075" y="2923163"/>
            <a:ext cx="545650" cy="1579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8003725" y="2368738"/>
            <a:ext cx="3009258" cy="110884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A name for your query based on the criteria you selected will be generated but you can name your query with this box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90485" y="3664260"/>
            <a:ext cx="857756" cy="1794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1"/>
            <a:endCxn id="9" idx="3"/>
          </p:cNvCxnSpPr>
          <p:nvPr/>
        </p:nvCxnSpPr>
        <p:spPr>
          <a:xfrm flipH="1" flipV="1">
            <a:off x="4423451" y="3417933"/>
            <a:ext cx="367034" cy="336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206090" y="3081066"/>
            <a:ext cx="3217361" cy="6737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Check this box to get a patient set which is necessary for most analysis tools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790484" y="3843718"/>
            <a:ext cx="1324565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  <a:endCxn id="24" idx="1"/>
          </p:cNvCxnSpPr>
          <p:nvPr/>
        </p:nvCxnSpPr>
        <p:spPr>
          <a:xfrm>
            <a:off x="6115049" y="3935158"/>
            <a:ext cx="1106316" cy="246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221365" y="3591418"/>
            <a:ext cx="3217361" cy="7367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Check this box to get a count of the patients that fit the criteria of your query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790485" y="4027377"/>
            <a:ext cx="1638890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31" idx="1"/>
            <a:endCxn id="33" idx="3"/>
          </p:cNvCxnSpPr>
          <p:nvPr/>
        </p:nvCxnSpPr>
        <p:spPr>
          <a:xfrm flipH="1">
            <a:off x="4423452" y="4118817"/>
            <a:ext cx="367033" cy="681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714376" y="3836670"/>
            <a:ext cx="3709076" cy="700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Check this box to get a demographic breakdown of the patients by gender in the query report</a:t>
            </a:r>
          </a:p>
        </p:txBody>
      </p:sp>
    </p:spTree>
    <p:extLst>
      <p:ext uri="{BB962C8B-B14F-4D97-AF65-F5344CB8AC3E}">
        <p14:creationId xmlns:p14="http://schemas.microsoft.com/office/powerpoint/2010/main" val="3890826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90484" y="4267200"/>
            <a:ext cx="1724615" cy="1811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3" idx="1"/>
            <a:endCxn id="15" idx="3"/>
          </p:cNvCxnSpPr>
          <p:nvPr/>
        </p:nvCxnSpPr>
        <p:spPr>
          <a:xfrm flipH="1" flipV="1">
            <a:off x="4423452" y="4270665"/>
            <a:ext cx="367032" cy="871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14376" y="3912107"/>
            <a:ext cx="3709076" cy="71711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Check this box to get a demographic breakdown of the patients by ethnicity in the query report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90485" y="4449027"/>
            <a:ext cx="1476966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6" idx="3"/>
            <a:endCxn id="18" idx="1"/>
          </p:cNvCxnSpPr>
          <p:nvPr/>
        </p:nvCxnSpPr>
        <p:spPr>
          <a:xfrm flipV="1">
            <a:off x="6267451" y="4249819"/>
            <a:ext cx="1266334" cy="2906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533785" y="3912107"/>
            <a:ext cx="3875260" cy="6754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Check this box to get a demographic breakdown of the patients by their age in the query report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790484" y="4086432"/>
            <a:ext cx="1810341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  <a:endCxn id="24" idx="1"/>
          </p:cNvCxnSpPr>
          <p:nvPr/>
        </p:nvCxnSpPr>
        <p:spPr>
          <a:xfrm flipV="1">
            <a:off x="6600825" y="3212453"/>
            <a:ext cx="596727" cy="9654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197552" y="2865120"/>
            <a:ext cx="3999085" cy="69466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Check this box to get a demographic breakdown of the patients by their vital status in the query report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730751" y="4729029"/>
            <a:ext cx="1185340" cy="3480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1" idx="2"/>
            <a:endCxn id="26" idx="1"/>
          </p:cNvCxnSpPr>
          <p:nvPr/>
        </p:nvCxnSpPr>
        <p:spPr>
          <a:xfrm>
            <a:off x="7323421" y="5077096"/>
            <a:ext cx="401953" cy="6600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725374" y="5399442"/>
            <a:ext cx="3875260" cy="6754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Click ‘OK’ to run the query, and ‘Cancel’ to clear the changes and close the pop up.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41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59002" y="4943474"/>
            <a:ext cx="1228725" cy="2476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3" idx="3"/>
            <a:endCxn id="5" idx="1"/>
          </p:cNvCxnSpPr>
          <p:nvPr/>
        </p:nvCxnSpPr>
        <p:spPr>
          <a:xfrm flipV="1">
            <a:off x="5787727" y="4833821"/>
            <a:ext cx="595761" cy="2334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6383488" y="4600342"/>
            <a:ext cx="3223926" cy="46695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This tab shows the status of your query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134725" y="5185672"/>
            <a:ext cx="809626" cy="2721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1"/>
            <a:endCxn id="11" idx="3"/>
          </p:cNvCxnSpPr>
          <p:nvPr/>
        </p:nvCxnSpPr>
        <p:spPr>
          <a:xfrm flipH="1">
            <a:off x="10623847" y="5321749"/>
            <a:ext cx="510878" cy="3776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8905875" y="5321749"/>
            <a:ext cx="1717972" cy="7552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This shows how long your query has been running for.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59002" y="5195197"/>
            <a:ext cx="1819275" cy="2130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17" idx="2"/>
            <a:endCxn id="19" idx="0"/>
          </p:cNvCxnSpPr>
          <p:nvPr/>
        </p:nvCxnSpPr>
        <p:spPr>
          <a:xfrm flipH="1">
            <a:off x="5468639" y="5408281"/>
            <a:ext cx="1" cy="3907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609653" y="5799076"/>
            <a:ext cx="1717972" cy="7552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This is the actual status of the query</a:t>
            </a:r>
          </a:p>
        </p:txBody>
      </p:sp>
    </p:spTree>
    <p:extLst>
      <p:ext uri="{BB962C8B-B14F-4D97-AF65-F5344CB8AC3E}">
        <p14:creationId xmlns:p14="http://schemas.microsoft.com/office/powerpoint/2010/main" val="369145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76400" y="457200"/>
            <a:ext cx="2181225" cy="24765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/>
            <a:stCxn id="8" idx="2"/>
          </p:cNvCxnSpPr>
          <p:nvPr/>
        </p:nvCxnSpPr>
        <p:spPr>
          <a:xfrm flipH="1">
            <a:off x="2767012" y="704850"/>
            <a:ext cx="1" cy="650116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  <a:effectLst>
            <a:outerShdw blurRad="50800" dist="50800" dir="5400000" sx="5000" sy="5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62706" y="1330699"/>
            <a:ext cx="4125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URL for the UTHSCSA I2B2 installation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3219" y="3137952"/>
            <a:ext cx="5534100" cy="365760"/>
            <a:chOff x="23219" y="3137952"/>
            <a:chExt cx="5534100" cy="365760"/>
          </a:xfrm>
        </p:grpSpPr>
        <p:sp>
          <p:nvSpPr>
            <p:cNvPr id="15" name="TextBox 14"/>
            <p:cNvSpPr txBox="1"/>
            <p:nvPr/>
          </p:nvSpPr>
          <p:spPr>
            <a:xfrm>
              <a:off x="23219" y="3166943"/>
              <a:ext cx="32534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FF0000"/>
                  </a:solidFill>
                </a:rPr>
                <a:t>Input your provided username in this field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271319" y="3137952"/>
              <a:ext cx="2286000" cy="365760"/>
              <a:chOff x="3271319" y="3137952"/>
              <a:chExt cx="2286000" cy="36576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H="1">
                <a:off x="3271319" y="3320832"/>
                <a:ext cx="457200" cy="0"/>
              </a:xfrm>
              <a:prstGeom prst="line">
                <a:avLst/>
              </a:prstGeom>
              <a:ln w="508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ounded Rectangle 21"/>
              <p:cNvSpPr/>
              <p:nvPr/>
            </p:nvSpPr>
            <p:spPr>
              <a:xfrm>
                <a:off x="3728519" y="3137952"/>
                <a:ext cx="1828800" cy="365760"/>
              </a:xfrm>
              <a:prstGeom prst="round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678590" y="3551441"/>
            <a:ext cx="4878729" cy="365760"/>
            <a:chOff x="678590" y="3137952"/>
            <a:chExt cx="4878729" cy="365760"/>
          </a:xfrm>
        </p:grpSpPr>
        <p:sp>
          <p:nvSpPr>
            <p:cNvPr id="26" name="TextBox 25"/>
            <p:cNvSpPr txBox="1"/>
            <p:nvPr/>
          </p:nvSpPr>
          <p:spPr>
            <a:xfrm>
              <a:off x="678590" y="3166943"/>
              <a:ext cx="25980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FF0000"/>
                  </a:solidFill>
                </a:rPr>
                <a:t>Input your password in this field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271319" y="3137952"/>
              <a:ext cx="2286000" cy="365760"/>
              <a:chOff x="3271319" y="3137952"/>
              <a:chExt cx="2286000" cy="36576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3271319" y="3320832"/>
                <a:ext cx="457200" cy="0"/>
              </a:xfrm>
              <a:prstGeom prst="line">
                <a:avLst/>
              </a:prstGeom>
              <a:ln w="508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ounded Rectangle 28"/>
              <p:cNvSpPr/>
              <p:nvPr/>
            </p:nvSpPr>
            <p:spPr>
              <a:xfrm>
                <a:off x="3728519" y="3137952"/>
                <a:ext cx="1828800" cy="365760"/>
              </a:xfrm>
              <a:prstGeom prst="round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56203" y="3964930"/>
            <a:ext cx="4001116" cy="365760"/>
            <a:chOff x="1556203" y="3137952"/>
            <a:chExt cx="4001116" cy="365760"/>
          </a:xfrm>
        </p:grpSpPr>
        <p:sp>
          <p:nvSpPr>
            <p:cNvPr id="32" name="TextBox 31"/>
            <p:cNvSpPr txBox="1"/>
            <p:nvPr/>
          </p:nvSpPr>
          <p:spPr>
            <a:xfrm>
              <a:off x="1556203" y="3166943"/>
              <a:ext cx="17204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FF0000"/>
                  </a:solidFill>
                </a:rPr>
                <a:t>Leave this field alone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271319" y="3137952"/>
              <a:ext cx="2286000" cy="365760"/>
              <a:chOff x="3271319" y="3137952"/>
              <a:chExt cx="2286000" cy="36576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>
                <a:off x="3271319" y="3320832"/>
                <a:ext cx="457200" cy="0"/>
              </a:xfrm>
              <a:prstGeom prst="line">
                <a:avLst/>
              </a:prstGeom>
              <a:ln w="508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ounded Rectangle 34"/>
              <p:cNvSpPr/>
              <p:nvPr/>
            </p:nvSpPr>
            <p:spPr>
              <a:xfrm>
                <a:off x="3728519" y="3137952"/>
                <a:ext cx="1828800" cy="365760"/>
              </a:xfrm>
              <a:prstGeom prst="round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1280230" y="4366083"/>
            <a:ext cx="1996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</a:rPr>
              <a:t>Click this button to log in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3271319" y="4519972"/>
            <a:ext cx="457200" cy="0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>
            <a:spLocks/>
          </p:cNvSpPr>
          <p:nvPr/>
        </p:nvSpPr>
        <p:spPr>
          <a:xfrm>
            <a:off x="3728519" y="4378419"/>
            <a:ext cx="993606" cy="28310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A49A4-B5B7-4C31-80C0-3971EC49E95D}"/>
              </a:ext>
            </a:extLst>
          </p:cNvPr>
          <p:cNvSpPr txBox="1"/>
          <p:nvPr/>
        </p:nvSpPr>
        <p:spPr>
          <a:xfrm>
            <a:off x="3230973" y="5124513"/>
            <a:ext cx="6113930" cy="1477328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68000">
                <a:schemeClr val="accent2">
                  <a:lumMod val="20000"/>
                  <a:lumOff val="80000"/>
                </a:schemeClr>
              </a:gs>
              <a:gs pos="27000">
                <a:schemeClr val="accent2">
                  <a:lumMod val="20000"/>
                  <a:lumOff val="80000"/>
                </a:schemeClr>
              </a:gs>
            </a:gsLst>
            <a:lin ang="3600000" scaled="0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If you forget your password email your username to </a:t>
            </a:r>
            <a:r>
              <a:rPr lang="en-US" dirty="0">
                <a:hlinkClick r:id="rId3"/>
              </a:rPr>
              <a:t>informatics@uthscsa.edu</a:t>
            </a:r>
            <a:r>
              <a:rPr lang="en-US" dirty="0"/>
              <a:t> and tell them you need to rest your I2B2 password.</a:t>
            </a:r>
          </a:p>
          <a:p>
            <a:r>
              <a:rPr lang="en-US" dirty="0"/>
              <a:t>If you wish to sign up for a new I2B2 account use: *when prepared there will be a link on the screen*</a:t>
            </a:r>
          </a:p>
        </p:txBody>
      </p:sp>
    </p:spTree>
    <p:extLst>
      <p:ext uri="{BB962C8B-B14F-4D97-AF65-F5344CB8AC3E}">
        <p14:creationId xmlns:p14="http://schemas.microsoft.com/office/powerpoint/2010/main" val="20091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05324" y="5120360"/>
            <a:ext cx="2219325" cy="119607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cxnSpLocks/>
            <a:stCxn id="3" idx="3"/>
            <a:endCxn id="5" idx="1"/>
          </p:cNvCxnSpPr>
          <p:nvPr/>
        </p:nvCxnSpPr>
        <p:spPr>
          <a:xfrm>
            <a:off x="6724649" y="5718399"/>
            <a:ext cx="1050037" cy="11362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7774686" y="5454418"/>
            <a:ext cx="1717972" cy="755201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When your query finishes you’ll see something like this</a:t>
            </a:r>
          </a:p>
        </p:txBody>
      </p:sp>
    </p:spTree>
    <p:extLst>
      <p:ext uri="{BB962C8B-B14F-4D97-AF65-F5344CB8AC3E}">
        <p14:creationId xmlns:p14="http://schemas.microsoft.com/office/powerpoint/2010/main" val="3101447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829299" y="4918971"/>
            <a:ext cx="1019175" cy="29120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3" idx="1"/>
            <a:endCxn id="5" idx="3"/>
          </p:cNvCxnSpPr>
          <p:nvPr/>
        </p:nvCxnSpPr>
        <p:spPr>
          <a:xfrm flipH="1">
            <a:off x="5343970" y="5064573"/>
            <a:ext cx="485329" cy="25842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886075" y="4918971"/>
            <a:ext cx="2457895" cy="808060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If you have any demographic breakdowns checked a graph will be generated here</a:t>
            </a:r>
          </a:p>
        </p:txBody>
      </p:sp>
    </p:spTree>
    <p:extLst>
      <p:ext uri="{BB962C8B-B14F-4D97-AF65-F5344CB8AC3E}">
        <p14:creationId xmlns:p14="http://schemas.microsoft.com/office/powerpoint/2010/main" val="1493617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877049" y="4938022"/>
            <a:ext cx="942975" cy="27215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3" idx="1"/>
            <a:endCxn id="5" idx="3"/>
          </p:cNvCxnSpPr>
          <p:nvPr/>
        </p:nvCxnSpPr>
        <p:spPr>
          <a:xfrm flipH="1" flipV="1">
            <a:off x="6515780" y="4696499"/>
            <a:ext cx="361269" cy="3776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219450" y="4182821"/>
            <a:ext cx="3296330" cy="1027355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This gives you your query report which contains more detailed information including more information if you requested demographic break downs</a:t>
            </a:r>
          </a:p>
        </p:txBody>
      </p:sp>
    </p:spTree>
    <p:extLst>
      <p:ext uri="{BB962C8B-B14F-4D97-AF65-F5344CB8AC3E}">
        <p14:creationId xmlns:p14="http://schemas.microsoft.com/office/powerpoint/2010/main" val="1381298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Accessing your previous queries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Back to Table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2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 flipH="1">
            <a:off x="26790" y="5313406"/>
            <a:ext cx="4561685" cy="145809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7" idx="2"/>
            <a:endCxn id="4" idx="0"/>
          </p:cNvCxnSpPr>
          <p:nvPr/>
        </p:nvCxnSpPr>
        <p:spPr>
          <a:xfrm>
            <a:off x="2160149" y="4617842"/>
            <a:ext cx="147483" cy="69556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7116" y="4277323"/>
            <a:ext cx="3206066" cy="340519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Your previous queries will be shown here</a:t>
            </a:r>
          </a:p>
        </p:txBody>
      </p:sp>
    </p:spTree>
    <p:extLst>
      <p:ext uri="{BB962C8B-B14F-4D97-AF65-F5344CB8AC3E}">
        <p14:creationId xmlns:p14="http://schemas.microsoft.com/office/powerpoint/2010/main" val="2106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1162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52400" cy="685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753225"/>
              <a:ext cx="12192000" cy="1047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63400" y="0"/>
              <a:ext cx="228600" cy="6858000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 flipH="1">
            <a:off x="266699" y="5619750"/>
            <a:ext cx="2200274" cy="31432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1" idx="0"/>
            <a:endCxn id="21" idx="3"/>
          </p:cNvCxnSpPr>
          <p:nvPr/>
        </p:nvCxnSpPr>
        <p:spPr>
          <a:xfrm flipV="1">
            <a:off x="1366836" y="1577506"/>
            <a:ext cx="4643438" cy="404224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2366" y="2653903"/>
            <a:ext cx="2481359" cy="1055608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You can have a previous query rebuilt by dragging and dropping it into the “Query Name” box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 flipH="1">
            <a:off x="6010274" y="1381126"/>
            <a:ext cx="1714500" cy="39276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1162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524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753225"/>
              <a:ext cx="12192000" cy="1047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63400" y="0"/>
              <a:ext cx="228600" cy="68580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347691" y="2758678"/>
            <a:ext cx="2748059" cy="1055608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You can rerun the previous query to see if the results change after data refreshes, or view the previous results as well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0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1162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52400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753225"/>
              <a:ext cx="12192000" cy="1047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63400" y="0"/>
              <a:ext cx="228600" cy="6858000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 flipH="1">
            <a:off x="266699" y="5619750"/>
            <a:ext cx="2200274" cy="31432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0"/>
            <a:endCxn id="12" idx="3"/>
          </p:cNvCxnSpPr>
          <p:nvPr/>
        </p:nvCxnSpPr>
        <p:spPr>
          <a:xfrm flipV="1">
            <a:off x="1366836" y="2968513"/>
            <a:ext cx="3690938" cy="265123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0441" y="2425303"/>
            <a:ext cx="3114772" cy="1532334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You can have a previous query used as inclusion or exclusionary criteria by dragging it into a group and toggling the ‘Exclude Include’ button. The previous query can be by itself or with other criteria in the group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flipH="1">
            <a:off x="5057774" y="2772133"/>
            <a:ext cx="1714500" cy="39276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flipH="1">
            <a:off x="6476999" y="2099145"/>
            <a:ext cx="581026" cy="33925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r="62813"/>
            <a:stretch/>
          </p:blipFill>
          <p:spPr>
            <a:xfrm>
              <a:off x="0" y="0"/>
              <a:ext cx="4533900" cy="685800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 flipH="1">
            <a:off x="647699" y="5968011"/>
            <a:ext cx="2562224" cy="2422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9" idx="2"/>
            <a:endCxn id="7" idx="0"/>
          </p:cNvCxnSpPr>
          <p:nvPr/>
        </p:nvCxnSpPr>
        <p:spPr>
          <a:xfrm>
            <a:off x="1928811" y="5320312"/>
            <a:ext cx="0" cy="64769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2419" y="4503067"/>
            <a:ext cx="2452784" cy="817245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You can access your previous patient sets by expanding a previous query as well</a:t>
            </a:r>
          </a:p>
        </p:txBody>
      </p:sp>
    </p:spTree>
    <p:extLst>
      <p:ext uri="{BB962C8B-B14F-4D97-AF65-F5344CB8AC3E}">
        <p14:creationId xmlns:p14="http://schemas.microsoft.com/office/powerpoint/2010/main" val="3229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Using Plugins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Back to Table of </a:t>
            </a:r>
            <a:r>
              <a:rPr lang="en-US" dirty="0" smtClean="0">
                <a:hlinkClick r:id="rId2" action="ppaction://hlinksldjump"/>
              </a:rPr>
              <a:t>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9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find terms and 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Back to Table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62813"/>
            <a:stretch/>
          </p:blipFill>
          <p:spPr>
            <a:xfrm>
              <a:off x="0" y="0"/>
              <a:ext cx="4533900" cy="6858000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 flipH="1">
            <a:off x="9029699" y="723369"/>
            <a:ext cx="1076325" cy="33390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6" idx="2"/>
            <a:endCxn id="8" idx="3"/>
          </p:cNvCxnSpPr>
          <p:nvPr/>
        </p:nvCxnSpPr>
        <p:spPr>
          <a:xfrm flipH="1">
            <a:off x="8548784" y="1057275"/>
            <a:ext cx="1019077" cy="52780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1057275"/>
            <a:ext cx="2452784" cy="1055608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Clicking the drop down icon next to ‘Analysis Tools’ will provide you with the list of available analysis tools</a:t>
            </a:r>
          </a:p>
        </p:txBody>
      </p:sp>
    </p:spTree>
    <p:extLst>
      <p:ext uri="{BB962C8B-B14F-4D97-AF65-F5344CB8AC3E}">
        <p14:creationId xmlns:p14="http://schemas.microsoft.com/office/powerpoint/2010/main" val="14432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 flipH="1">
            <a:off x="4857747" y="904874"/>
            <a:ext cx="5276851" cy="420052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3"/>
            <a:endCxn id="9" idx="3"/>
          </p:cNvCxnSpPr>
          <p:nvPr/>
        </p:nvCxnSpPr>
        <p:spPr>
          <a:xfrm flipH="1">
            <a:off x="4026737" y="3005137"/>
            <a:ext cx="831010" cy="42386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73953" y="2901196"/>
            <a:ext cx="2452784" cy="1055608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These are the analysis tools that can be used to do various analysis on your patient set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3953" y="1310930"/>
            <a:ext cx="2452784" cy="1055608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Note: Depending on your user permissions you will have a different selection of plugins available.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200202" y="3197674"/>
            <a:ext cx="2422823" cy="1260026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You can drag and drop your patient set from the previous query box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5274" y="5576197"/>
            <a:ext cx="2276475" cy="27215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8" idx="3"/>
            <a:endCxn id="10" idx="1"/>
          </p:cNvCxnSpPr>
          <p:nvPr/>
        </p:nvCxnSpPr>
        <p:spPr>
          <a:xfrm flipV="1">
            <a:off x="2571749" y="2472073"/>
            <a:ext cx="2905125" cy="324020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476874" y="2277146"/>
            <a:ext cx="3228975" cy="38985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410199" y="1489972"/>
            <a:ext cx="942975" cy="27215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cxnSpLocks/>
            <a:endCxn id="8" idx="3"/>
          </p:cNvCxnSpPr>
          <p:nvPr/>
        </p:nvCxnSpPr>
        <p:spPr>
          <a:xfrm>
            <a:off x="6353174" y="1762126"/>
            <a:ext cx="5320203" cy="120196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8377047" y="2450414"/>
            <a:ext cx="3296330" cy="1027355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This tab gives you the results of your patient set analysis</a:t>
            </a:r>
          </a:p>
        </p:txBody>
      </p:sp>
    </p:spTree>
    <p:extLst>
      <p:ext uri="{BB962C8B-B14F-4D97-AF65-F5344CB8AC3E}">
        <p14:creationId xmlns:p14="http://schemas.microsoft.com/office/powerpoint/2010/main" val="38986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Temporal Constraints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Back to Table of </a:t>
            </a:r>
            <a:r>
              <a:rPr lang="en-US" dirty="0" smtClean="0">
                <a:hlinkClick r:id="rId2" action="ppaction://hlinksldjump"/>
              </a:rPr>
              <a:t>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653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244046" y="1753387"/>
            <a:ext cx="5138329" cy="20876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3" idx="1"/>
            <a:endCxn id="9" idx="3"/>
          </p:cNvCxnSpPr>
          <p:nvPr/>
        </p:nvCxnSpPr>
        <p:spPr>
          <a:xfrm flipH="1">
            <a:off x="5667960" y="1857769"/>
            <a:ext cx="576086" cy="10438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223544" y="1403421"/>
            <a:ext cx="3444416" cy="1117460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Temporal Constraints may lead to greatly increased run times but allow for more complex </a:t>
            </a:r>
            <a:r>
              <a:rPr lang="en-US" sz="1400" dirty="0" smtClean="0">
                <a:solidFill>
                  <a:srgbClr val="FF0000"/>
                </a:solidFill>
              </a:rPr>
              <a:t>queries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42569" y="1319827"/>
            <a:ext cx="3444416" cy="3776048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Treat Independently: Use this for most queries when you care that something happened, but don’t care how they happened in relation to the other selected events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Selected groups occur in the same financial encounter: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Select groups which happened during the same visit/encounter. E.g. you only want a certain diagnosis if it happened at the same time as a lab result or procedure.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Define sequence of Events: Use to define the order of events.</a:t>
            </a:r>
          </a:p>
        </p:txBody>
      </p:sp>
      <p:cxnSp>
        <p:nvCxnSpPr>
          <p:cNvPr id="4" name="Straight Arrow Connector 3"/>
          <p:cNvCxnSpPr>
            <a:stCxn id="5" idx="1"/>
            <a:endCxn id="3" idx="3"/>
          </p:cNvCxnSpPr>
          <p:nvPr/>
        </p:nvCxnSpPr>
        <p:spPr>
          <a:xfrm flipH="1">
            <a:off x="5486985" y="2262188"/>
            <a:ext cx="757061" cy="94566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6244046" y="1962151"/>
            <a:ext cx="3042830" cy="60007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46440" y="1455251"/>
            <a:ext cx="3444416" cy="243302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Treat Independently: Use this for things like Age, Sex, and other demographic variables, or when you don’t care if they happened in the same encounter.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Occurs in the same encounter:</a:t>
            </a:r>
          </a:p>
          <a:p>
            <a:r>
              <a:rPr lang="en-US" sz="1400" dirty="0">
                <a:solidFill>
                  <a:srgbClr val="FF0000"/>
                </a:solidFill>
              </a:rPr>
              <a:t>These events happened during the same visit/encounter</a:t>
            </a:r>
            <a:r>
              <a:rPr lang="en-US" sz="1400" dirty="0" smtClean="0">
                <a:solidFill>
                  <a:srgbClr val="FF0000"/>
                </a:solidFill>
              </a:rPr>
              <a:t>.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6" idx="1"/>
            <a:endCxn id="4" idx="3"/>
          </p:cNvCxnSpPr>
          <p:nvPr/>
        </p:nvCxnSpPr>
        <p:spPr>
          <a:xfrm flipH="1">
            <a:off x="3890856" y="2671763"/>
            <a:ext cx="604943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4495799" y="2390776"/>
            <a:ext cx="1790701" cy="56197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46440" y="1455251"/>
            <a:ext cx="3444416" cy="243302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When defining a sequence of events you will need to fill out at least 4 panels: 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b="1" dirty="0">
                <a:solidFill>
                  <a:srgbClr val="FF0000"/>
                </a:solidFill>
              </a:rPr>
              <a:t>Population in which events occur</a:t>
            </a:r>
            <a:r>
              <a:rPr lang="en-US" sz="1400" dirty="0">
                <a:solidFill>
                  <a:srgbClr val="FF0000"/>
                </a:solidFill>
              </a:rPr>
              <a:t>: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Use this to indicate the population as opposed to chronological events. E.g. asthmatics between the ages of 0 and 17.</a:t>
            </a:r>
          </a:p>
        </p:txBody>
      </p:sp>
      <p:cxnSp>
        <p:nvCxnSpPr>
          <p:cNvPr id="5" name="Straight Arrow Connector 4"/>
          <p:cNvCxnSpPr>
            <a:stCxn id="6" idx="1"/>
            <a:endCxn id="4" idx="3"/>
          </p:cNvCxnSpPr>
          <p:nvPr/>
        </p:nvCxnSpPr>
        <p:spPr>
          <a:xfrm flipH="1">
            <a:off x="3890856" y="2545556"/>
            <a:ext cx="671618" cy="12620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4562474" y="2109787"/>
            <a:ext cx="2990851" cy="87153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475640" y="400920"/>
            <a:ext cx="3444416" cy="969809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Event X:</a:t>
            </a:r>
          </a:p>
          <a:p>
            <a:r>
              <a:rPr lang="en-US" sz="1400" dirty="0">
                <a:solidFill>
                  <a:srgbClr val="FF0000"/>
                </a:solidFill>
              </a:rPr>
              <a:t>Use these panes to define a chronological event</a:t>
            </a:r>
            <a:r>
              <a:rPr lang="en-US" sz="1400" dirty="0" smtClean="0">
                <a:solidFill>
                  <a:srgbClr val="FF0000"/>
                </a:solidFill>
              </a:rPr>
              <a:t>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5250" y="1133474"/>
            <a:ext cx="4389120" cy="210312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cxnSpLocks/>
            <a:stCxn id="4" idx="3"/>
            <a:endCxn id="7" idx="1"/>
          </p:cNvCxnSpPr>
          <p:nvPr/>
        </p:nvCxnSpPr>
        <p:spPr>
          <a:xfrm flipV="1">
            <a:off x="4484370" y="1946671"/>
            <a:ext cx="759071" cy="23836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43441" y="1657230"/>
            <a:ext cx="3281433" cy="57888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In </a:t>
            </a:r>
            <a:r>
              <a:rPr lang="en-US" sz="1400" dirty="0">
                <a:solidFill>
                  <a:srgbClr val="FF0000"/>
                </a:solidFill>
              </a:rPr>
              <a:t>this tab you’ll find concepts/terms for your query in a hierarchical </a:t>
            </a:r>
            <a:r>
              <a:rPr lang="en-US" sz="1400" dirty="0" smtClean="0">
                <a:solidFill>
                  <a:srgbClr val="FF0000"/>
                </a:solidFill>
              </a:rPr>
              <a:t>structure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575196" y="462864"/>
            <a:ext cx="3444416" cy="969809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Define order of events:</a:t>
            </a:r>
          </a:p>
          <a:p>
            <a:r>
              <a:rPr lang="en-US" sz="1400" dirty="0">
                <a:solidFill>
                  <a:srgbClr val="FF0000"/>
                </a:solidFill>
              </a:rPr>
              <a:t>Use this panel to define the order of events.</a:t>
            </a:r>
          </a:p>
        </p:txBody>
      </p:sp>
    </p:spTree>
    <p:extLst>
      <p:ext uri="{BB962C8B-B14F-4D97-AF65-F5344CB8AC3E}">
        <p14:creationId xmlns:p14="http://schemas.microsoft.com/office/powerpoint/2010/main" val="14531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60054" y="1585668"/>
            <a:ext cx="3444416" cy="243302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Define order of events:</a:t>
            </a:r>
          </a:p>
          <a:p>
            <a:r>
              <a:rPr lang="en-US" sz="1400" dirty="0">
                <a:solidFill>
                  <a:srgbClr val="FF0000"/>
                </a:solidFill>
              </a:rPr>
              <a:t>The “start” or “end” of an event.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Most events are “instantaneous” or their start and end dates are the same.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Some events, such as a problems list diagnosis may be long term. E.g. problems list diabetes may span many years while the procedure “ultrasound” or a billed diagnosis of “diabetes” would be instantaneous.</a:t>
            </a:r>
          </a:p>
        </p:txBody>
      </p:sp>
      <p:cxnSp>
        <p:nvCxnSpPr>
          <p:cNvPr id="5" name="Straight Arrow Connector 4"/>
          <p:cNvCxnSpPr>
            <a:stCxn id="6" idx="1"/>
            <a:endCxn id="4" idx="3"/>
          </p:cNvCxnSpPr>
          <p:nvPr/>
        </p:nvCxnSpPr>
        <p:spPr>
          <a:xfrm flipH="1">
            <a:off x="6304470" y="2605088"/>
            <a:ext cx="143955" cy="19709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448425" y="2276475"/>
            <a:ext cx="1104900" cy="65722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3000">
              <a:srgbClr val="FE9898"/>
            </a:gs>
            <a:gs pos="69000">
              <a:srgbClr val="FF0000"/>
            </a:gs>
            <a:gs pos="97000">
              <a:srgbClr val="C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48565" y="857250"/>
            <a:ext cx="3444416" cy="3933825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First instance of the event, last instance of the event, or any instance of the event.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Note: the “first” instance of an event does not mean the first diagnosis of an event, only the first time it was captured and extracted from the system. 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Note: the “last” instance of an event does not mean that a diagnosis was “cured” at the time of the last event. E.g. a last instance of diagnosis of diabetes does not indicate that the patient no longer had diabetes. </a:t>
            </a:r>
          </a:p>
        </p:txBody>
      </p:sp>
      <p:cxnSp>
        <p:nvCxnSpPr>
          <p:cNvPr id="5" name="Straight Arrow Connector 4"/>
          <p:cNvCxnSpPr>
            <a:stCxn id="6" idx="1"/>
            <a:endCxn id="4" idx="3"/>
          </p:cNvCxnSpPr>
          <p:nvPr/>
        </p:nvCxnSpPr>
        <p:spPr>
          <a:xfrm flipH="1">
            <a:off x="6292981" y="2689346"/>
            <a:ext cx="1130234" cy="13481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423215" y="2283066"/>
            <a:ext cx="1577910" cy="81255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3000">
              <a:srgbClr val="FE9898"/>
            </a:gs>
            <a:gs pos="69000">
              <a:srgbClr val="FF0000"/>
            </a:gs>
            <a:gs pos="97000">
              <a:srgbClr val="C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305764" y="2895601"/>
            <a:ext cx="2790236" cy="914400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FF0000"/>
                </a:solidFill>
              </a:rPr>
              <a:t>Indicate </a:t>
            </a:r>
            <a:r>
              <a:rPr lang="en-US" sz="1400" dirty="0">
                <a:solidFill>
                  <a:srgbClr val="FF0000"/>
                </a:solidFill>
              </a:rPr>
              <a:t>the temporal constraint you wish to apply. </a:t>
            </a:r>
          </a:p>
        </p:txBody>
      </p:sp>
      <p:cxnSp>
        <p:nvCxnSpPr>
          <p:cNvPr id="5" name="Straight Arrow Connector 4"/>
          <p:cNvCxnSpPr>
            <a:stCxn id="6" idx="1"/>
            <a:endCxn id="4" idx="3"/>
          </p:cNvCxnSpPr>
          <p:nvPr/>
        </p:nvCxnSpPr>
        <p:spPr>
          <a:xfrm flipH="1">
            <a:off x="6096000" y="3137021"/>
            <a:ext cx="1336739" cy="2157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432739" y="2578341"/>
            <a:ext cx="1663635" cy="111735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CB00A8-6EE1-462F-A407-6BCCE1256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028" y="3429000"/>
            <a:ext cx="962025" cy="6191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37470" y="1904170"/>
            <a:ext cx="4865352" cy="112766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Optionally you can add an additional constraint of it happening within a certain number of hours, days, months, or years.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Run the query the same way you run a normal query. </a:t>
            </a:r>
          </a:p>
        </p:txBody>
      </p:sp>
      <p:cxnSp>
        <p:nvCxnSpPr>
          <p:cNvPr id="6" name="Straight Arrow Connector 5"/>
          <p:cNvCxnSpPr>
            <a:stCxn id="7" idx="1"/>
            <a:endCxn id="5" idx="3"/>
          </p:cNvCxnSpPr>
          <p:nvPr/>
        </p:nvCxnSpPr>
        <p:spPr>
          <a:xfrm flipH="1" flipV="1">
            <a:off x="5602822" y="2468002"/>
            <a:ext cx="1664754" cy="123714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267576" y="3200248"/>
            <a:ext cx="2228850" cy="1009801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6700" y="1638300"/>
            <a:ext cx="466725" cy="55245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 flipV="1">
            <a:off x="733425" y="1710481"/>
            <a:ext cx="1047750" cy="20404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81175" y="1282045"/>
            <a:ext cx="3009900" cy="57888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You can expand folders by clicking +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and close them by clicking -</a:t>
            </a:r>
          </a:p>
        </p:txBody>
      </p:sp>
    </p:spTree>
    <p:extLst>
      <p:ext uri="{BB962C8B-B14F-4D97-AF65-F5344CB8AC3E}">
        <p14:creationId xmlns:p14="http://schemas.microsoft.com/office/powerpoint/2010/main" val="29633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97203" y="1168923"/>
            <a:ext cx="989816" cy="32993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3" idx="3"/>
          </p:cNvCxnSpPr>
          <p:nvPr/>
        </p:nvCxnSpPr>
        <p:spPr>
          <a:xfrm>
            <a:off x="2187019" y="1333893"/>
            <a:ext cx="499620" cy="16496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686639" y="1312682"/>
            <a:ext cx="2590211" cy="516118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‘Find Terms’ allows you to search for a term</a:t>
            </a:r>
          </a:p>
        </p:txBody>
      </p:sp>
    </p:spTree>
    <p:extLst>
      <p:ext uri="{BB962C8B-B14F-4D97-AF65-F5344CB8AC3E}">
        <p14:creationId xmlns:p14="http://schemas.microsoft.com/office/powerpoint/2010/main" val="27971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51430" y="1663193"/>
            <a:ext cx="2905240" cy="32993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endCxn id="7" idx="1"/>
          </p:cNvCxnSpPr>
          <p:nvPr/>
        </p:nvCxnSpPr>
        <p:spPr>
          <a:xfrm flipV="1">
            <a:off x="4456670" y="1798078"/>
            <a:ext cx="1030834" cy="3008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487504" y="1611898"/>
            <a:ext cx="3444416" cy="372359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Type in what you want to search for here</a:t>
            </a:r>
          </a:p>
        </p:txBody>
      </p:sp>
    </p:spTree>
    <p:extLst>
      <p:ext uri="{BB962C8B-B14F-4D97-AF65-F5344CB8AC3E}">
        <p14:creationId xmlns:p14="http://schemas.microsoft.com/office/powerpoint/2010/main" val="7472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56354" y="1793491"/>
            <a:ext cx="3827283" cy="341721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4" idx="3"/>
            <a:endCxn id="6" idx="1"/>
          </p:cNvCxnSpPr>
          <p:nvPr/>
        </p:nvCxnSpPr>
        <p:spPr>
          <a:xfrm flipV="1">
            <a:off x="5183637" y="3295847"/>
            <a:ext cx="912363" cy="20625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096000" y="3056641"/>
            <a:ext cx="3444416" cy="478411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Selecting a category will decrease search times and reduce extraneous results</a:t>
            </a:r>
          </a:p>
        </p:txBody>
      </p:sp>
    </p:spTree>
    <p:extLst>
      <p:ext uri="{BB962C8B-B14F-4D97-AF65-F5344CB8AC3E}">
        <p14:creationId xmlns:p14="http://schemas.microsoft.com/office/powerpoint/2010/main" val="15750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26949</TotalTime>
  <Words>1297</Words>
  <Application>Microsoft Office PowerPoint</Application>
  <PresentationFormat>Widescreen</PresentationFormat>
  <Paragraphs>119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Corbel</vt:lpstr>
      <vt:lpstr>Franklin Gothic Book</vt:lpstr>
      <vt:lpstr>Franklin Gothic Medium</vt:lpstr>
      <vt:lpstr>Basis</vt:lpstr>
      <vt:lpstr>How to Use  i2b2</vt:lpstr>
      <vt:lpstr>Table of Contents Click the section titles to jump to that section!</vt:lpstr>
      <vt:lpstr>PowerPoint Presentation</vt:lpstr>
      <vt:lpstr>How to find terms and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your query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Running your query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Accessing your previous queries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Plugins</vt:lpstr>
      <vt:lpstr>PowerPoint Presentation</vt:lpstr>
      <vt:lpstr>PowerPoint Presentation</vt:lpstr>
      <vt:lpstr>PowerPoint Presentation</vt:lpstr>
      <vt:lpstr>PowerPoint Presentation</vt:lpstr>
      <vt:lpstr>Temporal Constraints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Texas Health Science Center at San Antonio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Ellsmore, Olivia Betsy</cp:lastModifiedBy>
  <cp:revision>93</cp:revision>
  <dcterms:created xsi:type="dcterms:W3CDTF">2018-04-02T15:42:39Z</dcterms:created>
  <dcterms:modified xsi:type="dcterms:W3CDTF">2018-09-27T20:34:22Z</dcterms:modified>
</cp:coreProperties>
</file>