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67" r:id="rId3"/>
    <p:sldId id="274" r:id="rId4"/>
    <p:sldId id="258" r:id="rId5"/>
    <p:sldId id="259" r:id="rId6"/>
    <p:sldId id="260" r:id="rId7"/>
    <p:sldId id="261" r:id="rId8"/>
    <p:sldId id="268" r:id="rId9"/>
    <p:sldId id="278" r:id="rId10"/>
    <p:sldId id="269" r:id="rId11"/>
    <p:sldId id="272" r:id="rId12"/>
    <p:sldId id="270" r:id="rId13"/>
    <p:sldId id="271" r:id="rId14"/>
    <p:sldId id="275" r:id="rId15"/>
    <p:sldId id="276" r:id="rId16"/>
    <p:sldId id="277" r:id="rId17"/>
    <p:sldId id="262" r:id="rId18"/>
    <p:sldId id="263" r:id="rId19"/>
    <p:sldId id="264" r:id="rId20"/>
    <p:sldId id="265" r:id="rId21"/>
    <p:sldId id="27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9" d="100"/>
          <a:sy n="49" d="100"/>
        </p:scale>
        <p:origin x="-12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2458B-0771-6A46-98E2-A8C75D18377C}" type="datetimeFigureOut">
              <a:rPr lang="en-US" smtClean="0"/>
              <a:t>1/24/14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2181F-C351-7544-A072-92BCDA004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45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*Per PAD (pain,</a:t>
            </a:r>
            <a:r>
              <a:rPr lang="en-US" baseline="0" dirty="0" smtClean="0"/>
              <a:t> agitation, sedation guidelines from society of critical care medicine)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2181F-C351-7544-A072-92BCDA0045D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37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 twitches</a:t>
            </a:r>
            <a:r>
              <a:rPr lang="en-US" baseline="0" dirty="0" smtClean="0"/>
              <a:t> = 0-75% of receptors blocked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2181F-C351-7544-A072-92BCDA0045D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39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1/24/14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1/24/14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1/24/14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1/24/14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Sedation, Analgesia and Paralytics in the ICU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210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Analgesics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453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Analgesics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treat pain before giving sedation or paralytics</a:t>
            </a:r>
          </a:p>
          <a:p>
            <a:r>
              <a:rPr lang="en-US" dirty="0" smtClean="0"/>
              <a:t>Not all patients requires analgesic infusion as PRN dosing can be just as effective</a:t>
            </a:r>
          </a:p>
          <a:p>
            <a:r>
              <a:rPr lang="en-US" dirty="0" smtClean="0"/>
              <a:t>If able, evaluate your interventions to ensure pain level reduced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06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Analgesics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475270" y="1712207"/>
            <a:ext cx="2939521" cy="820208"/>
          </a:xfrm>
        </p:spPr>
        <p:txBody>
          <a:bodyPr/>
          <a:lstStyle/>
          <a:p>
            <a:r>
              <a:rPr lang="en-US" dirty="0" smtClean="0"/>
              <a:t>Fentanyl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828070" y="1728335"/>
            <a:ext cx="2944368" cy="822960"/>
          </a:xfrm>
        </p:spPr>
        <p:txBody>
          <a:bodyPr/>
          <a:lstStyle/>
          <a:p>
            <a:r>
              <a:rPr lang="en-US" dirty="0" smtClean="0"/>
              <a:t>Morphine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553202"/>
            <a:ext cx="3227832" cy="277977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80-100x more potent than morphine</a:t>
            </a:r>
          </a:p>
          <a:p>
            <a:r>
              <a:rPr lang="en-US" dirty="0" smtClean="0"/>
              <a:t>Bolus: 1mcg/kg q5 minutes</a:t>
            </a:r>
          </a:p>
          <a:p>
            <a:r>
              <a:rPr lang="en-US" dirty="0" smtClean="0"/>
              <a:t>Infusion 0.5-3mcg/kg/</a:t>
            </a:r>
            <a:r>
              <a:rPr lang="en-US" dirty="0" err="1" smtClean="0"/>
              <a:t>hr</a:t>
            </a:r>
            <a:endParaRPr lang="en-US" dirty="0" smtClean="0"/>
          </a:p>
          <a:p>
            <a:r>
              <a:rPr lang="en-US" dirty="0" smtClean="0"/>
              <a:t>Can cause rigid chest, hypotension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20512" y="2565878"/>
            <a:ext cx="3227832" cy="2779776"/>
          </a:xfrm>
        </p:spPr>
        <p:txBody>
          <a:bodyPr/>
          <a:lstStyle/>
          <a:p>
            <a:r>
              <a:rPr lang="en-US" dirty="0" smtClean="0"/>
              <a:t>Causes histamine release </a:t>
            </a:r>
            <a:r>
              <a:rPr lang="en-US" dirty="0" smtClean="0">
                <a:sym typeface="Wingdings"/>
              </a:rPr>
              <a:t> itching</a:t>
            </a:r>
          </a:p>
          <a:p>
            <a:r>
              <a:rPr lang="en-US" dirty="0" smtClean="0">
                <a:sym typeface="Wingdings"/>
              </a:rPr>
              <a:t>Bolus .3mg/kg q10 minutes</a:t>
            </a:r>
          </a:p>
          <a:p>
            <a:r>
              <a:rPr lang="en-US" dirty="0" smtClean="0">
                <a:sym typeface="Wingdings"/>
              </a:rPr>
              <a:t>Infusion: .015-0.2mg/kg/</a:t>
            </a:r>
            <a:r>
              <a:rPr lang="en-US" dirty="0" err="1" smtClean="0">
                <a:sym typeface="Wingdings"/>
              </a:rPr>
              <a:t>hr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135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Analgesics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1712208"/>
            <a:ext cx="2939521" cy="820208"/>
          </a:xfrm>
        </p:spPr>
        <p:txBody>
          <a:bodyPr/>
          <a:lstStyle/>
          <a:p>
            <a:r>
              <a:rPr lang="en-US" dirty="0" err="1" smtClean="0"/>
              <a:t>Hydromorphone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755795" y="1718012"/>
            <a:ext cx="2944368" cy="822960"/>
          </a:xfrm>
        </p:spPr>
        <p:txBody>
          <a:bodyPr/>
          <a:lstStyle/>
          <a:p>
            <a:r>
              <a:rPr lang="en-US" dirty="0" smtClean="0"/>
              <a:t>Hydrocodone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269558" y="2553203"/>
            <a:ext cx="3227832" cy="2779776"/>
          </a:xfrm>
        </p:spPr>
        <p:txBody>
          <a:bodyPr/>
          <a:lstStyle/>
          <a:p>
            <a:r>
              <a:rPr lang="en-US" dirty="0" smtClean="0"/>
              <a:t>1.5mg </a:t>
            </a:r>
            <a:r>
              <a:rPr lang="en-US" dirty="0" err="1" smtClean="0"/>
              <a:t>hydromorphone</a:t>
            </a:r>
            <a:r>
              <a:rPr lang="en-US" dirty="0"/>
              <a:t> </a:t>
            </a:r>
            <a:r>
              <a:rPr lang="en-US" dirty="0" smtClean="0"/>
              <a:t>= 15mg morphine</a:t>
            </a:r>
          </a:p>
          <a:p>
            <a:r>
              <a:rPr lang="en-US" dirty="0" smtClean="0"/>
              <a:t>T</a:t>
            </a:r>
            <a:r>
              <a:rPr lang="en-US" baseline="-25000" dirty="0" smtClean="0"/>
              <a:t>1/2</a:t>
            </a:r>
            <a:r>
              <a:rPr lang="en-US" dirty="0" smtClean="0"/>
              <a:t> 2-3 hours; duration 4-5hours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4645151" y="2553203"/>
            <a:ext cx="3227832" cy="277977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Oral/enteral formula</a:t>
            </a:r>
          </a:p>
          <a:p>
            <a:r>
              <a:rPr lang="en-US" dirty="0" smtClean="0"/>
              <a:t>Usually combined with acetaminophen</a:t>
            </a:r>
          </a:p>
          <a:p>
            <a:r>
              <a:rPr lang="en-US" dirty="0" smtClean="0"/>
              <a:t>25mg hydrocodone = 10mg morphine</a:t>
            </a:r>
          </a:p>
          <a:p>
            <a:r>
              <a:rPr lang="en-US" dirty="0" smtClean="0"/>
              <a:t>T</a:t>
            </a:r>
            <a:r>
              <a:rPr lang="en-US" baseline="-25000" dirty="0" smtClean="0"/>
              <a:t>½</a:t>
            </a:r>
            <a:r>
              <a:rPr lang="en-US" dirty="0" smtClean="0"/>
              <a:t> 4 hours; duration 4-8 hours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370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Paralytics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381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Paralytics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Never use without analgesia and sedation</a:t>
            </a:r>
          </a:p>
          <a:p>
            <a:r>
              <a:rPr lang="en-US" dirty="0" smtClean="0"/>
              <a:t>Used to facilitate intubation (rapid sequence intubation)</a:t>
            </a:r>
          </a:p>
          <a:p>
            <a:r>
              <a:rPr lang="en-US" dirty="0" smtClean="0"/>
              <a:t>Also used in patients with severe pulmonary dysfunction on mechanical ventilation</a:t>
            </a:r>
            <a:endParaRPr lang="en-US" dirty="0"/>
          </a:p>
          <a:p>
            <a:r>
              <a:rPr lang="en-US" dirty="0" err="1" smtClean="0"/>
              <a:t>Cisatricurium</a:t>
            </a:r>
            <a:r>
              <a:rPr lang="en-US" dirty="0" smtClean="0"/>
              <a:t> most commonly used for infusions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753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Assessing Degree of Paralysis:  Train of Four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 of TOF usually 2 twitches About 80% receptors inactive</a:t>
            </a:r>
            <a:r>
              <a:rPr lang="en-US" dirty="0" smtClean="0"/>
              <a:t>)</a:t>
            </a:r>
          </a:p>
          <a:p>
            <a:r>
              <a:rPr lang="en-US" dirty="0" smtClean="0"/>
              <a:t>4 twitches = 0-75% of receptors blocked</a:t>
            </a:r>
          </a:p>
          <a:p>
            <a:r>
              <a:rPr lang="en-US" dirty="0" smtClean="0"/>
              <a:t>Sites: Ulnar nerve, facial nerve, posterior </a:t>
            </a:r>
            <a:r>
              <a:rPr lang="en-US" dirty="0" err="1" smtClean="0"/>
              <a:t>tibial</a:t>
            </a:r>
            <a:endParaRPr lang="en-US" dirty="0"/>
          </a:p>
          <a:p>
            <a:r>
              <a:rPr lang="en-US" dirty="0"/>
              <a:t>Start at 10mA and increase until twitches seen</a:t>
            </a:r>
          </a:p>
          <a:p>
            <a:r>
              <a:rPr lang="en-US" dirty="0"/>
              <a:t>If no twitches seen, check different site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098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Paralytics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Succinylcholine</a:t>
            </a:r>
          </a:p>
          <a:p>
            <a:r>
              <a:rPr lang="en-US" dirty="0" err="1" smtClean="0"/>
              <a:t>Vecuronium</a:t>
            </a:r>
            <a:endParaRPr lang="en-US" dirty="0" smtClean="0"/>
          </a:p>
          <a:p>
            <a:r>
              <a:rPr lang="en-US" dirty="0" err="1" smtClean="0"/>
              <a:t>Rocuronium</a:t>
            </a:r>
            <a:endParaRPr lang="en-US" dirty="0" smtClean="0"/>
          </a:p>
          <a:p>
            <a:r>
              <a:rPr lang="en-US" dirty="0" err="1" smtClean="0"/>
              <a:t>Cisatricurium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482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Succinylcholine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depolarizing NMB</a:t>
            </a:r>
          </a:p>
          <a:p>
            <a:r>
              <a:rPr lang="en-US" dirty="0" smtClean="0"/>
              <a:t>Avoid in hyperkalemia, 24 hour post major burn, neuromuscular disease, patients with several days of ICU critical illness</a:t>
            </a:r>
          </a:p>
          <a:p>
            <a:r>
              <a:rPr lang="en-US" dirty="0" smtClean="0"/>
              <a:t>Onset in 60 seconds and lasts around 5 minutes</a:t>
            </a:r>
          </a:p>
          <a:p>
            <a:r>
              <a:rPr lang="en-US" dirty="0" smtClean="0"/>
              <a:t>1-1.5mg/kg for RSI dosing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411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Rocuronium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Nondepolarizing</a:t>
            </a:r>
            <a:endParaRPr lang="en-US" dirty="0" smtClean="0"/>
          </a:p>
          <a:p>
            <a:r>
              <a:rPr lang="en-US" dirty="0" smtClean="0"/>
              <a:t>Onset about 90 seconds and last 30-40 minutes</a:t>
            </a:r>
          </a:p>
          <a:p>
            <a:r>
              <a:rPr lang="en-US" dirty="0" smtClean="0"/>
              <a:t>Lasts longer in those with hepatic impairment</a:t>
            </a:r>
          </a:p>
          <a:p>
            <a:r>
              <a:rPr lang="en-US" dirty="0" smtClean="0"/>
              <a:t>Dose is 0.6-1mg/kg</a:t>
            </a:r>
          </a:p>
          <a:p>
            <a:r>
              <a:rPr lang="en-US" dirty="0" smtClean="0"/>
              <a:t>Effect is dose dependent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467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used for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Analgesic</a:t>
            </a:r>
          </a:p>
          <a:p>
            <a:pPr lvl="1"/>
            <a:r>
              <a:rPr lang="en-US" dirty="0" smtClean="0"/>
              <a:t>Pain control</a:t>
            </a:r>
          </a:p>
          <a:p>
            <a:pPr lvl="1"/>
            <a:r>
              <a:rPr lang="en-US" dirty="0" smtClean="0"/>
              <a:t>Always should be first before sedation</a:t>
            </a:r>
          </a:p>
          <a:p>
            <a:r>
              <a:rPr lang="en-US" dirty="0" smtClean="0"/>
              <a:t>Sedative</a:t>
            </a:r>
          </a:p>
          <a:p>
            <a:pPr lvl="1"/>
            <a:r>
              <a:rPr lang="en-US" dirty="0" smtClean="0"/>
              <a:t>Achieve sedation, </a:t>
            </a:r>
            <a:r>
              <a:rPr lang="en-US" dirty="0" err="1" smtClean="0"/>
              <a:t>anxiolysis</a:t>
            </a:r>
            <a:r>
              <a:rPr lang="en-US" dirty="0" smtClean="0"/>
              <a:t>, amnesia, altered consciousness</a:t>
            </a:r>
          </a:p>
          <a:p>
            <a:r>
              <a:rPr lang="en-US" dirty="0" smtClean="0"/>
              <a:t>Paralytic</a:t>
            </a:r>
          </a:p>
          <a:p>
            <a:pPr lvl="1"/>
            <a:r>
              <a:rPr lang="en-US" dirty="0" smtClean="0"/>
              <a:t>Prevents movement</a:t>
            </a:r>
          </a:p>
          <a:p>
            <a:pPr lvl="1"/>
            <a:r>
              <a:rPr lang="en-US" dirty="0" smtClean="0"/>
              <a:t>Never should be used without analgesia and sedation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4167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Vecuronium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</a:t>
            </a:r>
            <a:r>
              <a:rPr lang="en-US" dirty="0" err="1" smtClean="0"/>
              <a:t>rocuronium</a:t>
            </a:r>
            <a:endParaRPr lang="en-US" dirty="0" smtClean="0"/>
          </a:p>
          <a:p>
            <a:r>
              <a:rPr lang="en-US" dirty="0" smtClean="0"/>
              <a:t>Slower onset time (up to 4 minutes)</a:t>
            </a:r>
          </a:p>
          <a:p>
            <a:r>
              <a:rPr lang="en-US" dirty="0" smtClean="0"/>
              <a:t>Lasts 40-60 minutes</a:t>
            </a:r>
          </a:p>
          <a:p>
            <a:r>
              <a:rPr lang="en-US" dirty="0" smtClean="0"/>
              <a:t>0.08-0.1mg-kg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62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Cisatricurium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Bolus: .15-.2mg/kg</a:t>
            </a:r>
          </a:p>
          <a:p>
            <a:r>
              <a:rPr lang="en-US" dirty="0" smtClean="0"/>
              <a:t>Infusion:  1-10mcg/kg/min based on train-of-four</a:t>
            </a:r>
          </a:p>
          <a:p>
            <a:r>
              <a:rPr lang="en-US" dirty="0" smtClean="0"/>
              <a:t>T</a:t>
            </a:r>
            <a:r>
              <a:rPr lang="en-US" baseline="-25000" dirty="0" smtClean="0"/>
              <a:t>1/2 </a:t>
            </a:r>
            <a:r>
              <a:rPr lang="en-US" dirty="0" smtClean="0"/>
              <a:t>about 20 minutes</a:t>
            </a:r>
          </a:p>
          <a:p>
            <a:r>
              <a:rPr lang="en-US" dirty="0" smtClean="0"/>
              <a:t>Metabolism by Hoffman </a:t>
            </a:r>
            <a:r>
              <a:rPr lang="en-US" smtClean="0"/>
              <a:t>degredatio</a:t>
            </a:r>
            <a:r>
              <a:rPr lang="en-US"/>
              <a:t>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91651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Sedatives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74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Sedatives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Etomidate</a:t>
            </a:r>
            <a:endParaRPr lang="en-US" dirty="0" smtClean="0"/>
          </a:p>
          <a:p>
            <a:r>
              <a:rPr lang="en-US" dirty="0" err="1" smtClean="0"/>
              <a:t>Propofol</a:t>
            </a:r>
            <a:endParaRPr lang="en-US" dirty="0" smtClean="0"/>
          </a:p>
          <a:p>
            <a:r>
              <a:rPr lang="en-US" dirty="0" smtClean="0"/>
              <a:t>Ketamine</a:t>
            </a:r>
          </a:p>
          <a:p>
            <a:r>
              <a:rPr lang="en-US" dirty="0" err="1" smtClean="0"/>
              <a:t>Dexmedetomidine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006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Etomidate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mostly for Rapid Sequence Intubation (RSI)</a:t>
            </a:r>
          </a:p>
          <a:p>
            <a:r>
              <a:rPr lang="en-US" dirty="0" smtClean="0"/>
              <a:t>GABA like effects</a:t>
            </a:r>
          </a:p>
          <a:p>
            <a:r>
              <a:rPr lang="en-US" dirty="0" smtClean="0"/>
              <a:t>Minimal effect on BP; can lower ICP</a:t>
            </a:r>
          </a:p>
          <a:p>
            <a:r>
              <a:rPr lang="en-US" dirty="0" smtClean="0"/>
              <a:t>Can reduce plasma cortisol levels</a:t>
            </a:r>
          </a:p>
          <a:p>
            <a:r>
              <a:rPr lang="en-US" dirty="0" smtClean="0"/>
              <a:t>Hepatic metabolism; </a:t>
            </a:r>
            <a:r>
              <a:rPr lang="en-US" dirty="0" err="1" smtClean="0"/>
              <a:t>renally</a:t>
            </a:r>
            <a:r>
              <a:rPr lang="en-US" dirty="0" smtClean="0"/>
              <a:t> excreted</a:t>
            </a:r>
          </a:p>
          <a:p>
            <a:r>
              <a:rPr lang="en-US" dirty="0" smtClean="0"/>
              <a:t>Dose 0.3mg/kg for RSI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408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Propofol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Anesthetic agent</a:t>
            </a:r>
          </a:p>
          <a:p>
            <a:r>
              <a:rPr lang="en-US" dirty="0" smtClean="0"/>
              <a:t>Respiratory and CV depressant </a:t>
            </a:r>
            <a:r>
              <a:rPr lang="en-US" dirty="0" smtClean="0">
                <a:sym typeface="Wingdings"/>
              </a:rPr>
              <a:t> can drop BP </a:t>
            </a:r>
            <a:r>
              <a:rPr lang="en-US" dirty="0">
                <a:sym typeface="Wingdings"/>
              </a:rPr>
              <a:t>by as much as 30%</a:t>
            </a:r>
          </a:p>
          <a:p>
            <a:pPr lvl="1"/>
            <a:r>
              <a:rPr lang="en-US" dirty="0">
                <a:sym typeface="Wingdings"/>
              </a:rPr>
              <a:t>Vasodilation and negative inotropic effect</a:t>
            </a:r>
          </a:p>
          <a:p>
            <a:r>
              <a:rPr lang="en-US" dirty="0" smtClean="0">
                <a:sym typeface="Wingdings"/>
              </a:rPr>
              <a:t>PRIS</a:t>
            </a:r>
          </a:p>
          <a:p>
            <a:r>
              <a:rPr lang="en-US" dirty="0" smtClean="0">
                <a:sym typeface="Wingdings"/>
              </a:rPr>
              <a:t>Dose is 1-1.5mg/kg for RSI</a:t>
            </a:r>
          </a:p>
          <a:p>
            <a:r>
              <a:rPr lang="en-US" dirty="0" smtClean="0">
                <a:sym typeface="Wingdings"/>
              </a:rPr>
              <a:t>For ICU sedation: 5-50mcg/kg/min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195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Ketamine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Anesthetic and dissociative agent</a:t>
            </a:r>
          </a:p>
          <a:p>
            <a:r>
              <a:rPr lang="en-US" dirty="0" smtClean="0"/>
              <a:t>Also has analgesic effect</a:t>
            </a:r>
          </a:p>
          <a:p>
            <a:r>
              <a:rPr lang="en-US" dirty="0" smtClean="0"/>
              <a:t>Hepatic metabolism</a:t>
            </a:r>
          </a:p>
          <a:p>
            <a:r>
              <a:rPr lang="en-US" dirty="0" smtClean="0"/>
              <a:t>Can cause laryngeal spasm, hypertension</a:t>
            </a:r>
          </a:p>
          <a:p>
            <a:r>
              <a:rPr lang="en-US" dirty="0" err="1" smtClean="0"/>
              <a:t>Psychomimetic</a:t>
            </a:r>
            <a:r>
              <a:rPr lang="en-US" dirty="0" smtClean="0"/>
              <a:t> effects</a:t>
            </a:r>
            <a:r>
              <a:rPr lang="en-US" dirty="0" smtClean="0">
                <a:sym typeface="Wingdings"/>
              </a:rPr>
              <a:t> given with </a:t>
            </a:r>
            <a:r>
              <a:rPr lang="en-US" dirty="0" err="1" smtClean="0">
                <a:sym typeface="Wingdings"/>
              </a:rPr>
              <a:t>benzo</a:t>
            </a:r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1-2mg/kg for RSI</a:t>
            </a:r>
          </a:p>
          <a:p>
            <a:r>
              <a:rPr lang="en-US" dirty="0" smtClean="0">
                <a:sym typeface="Wingdings"/>
              </a:rPr>
              <a:t>5-15mcg/kg/min for sedations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30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Benzodiazepenes</a:t>
            </a:r>
            <a:r>
              <a:rPr lang="en-US" dirty="0" smtClean="0"/>
              <a:t>:  GABA agonists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Lorazepam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Midazolam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Better choice for elderly and hepatic/renal  dysfunction</a:t>
            </a:r>
          </a:p>
          <a:p>
            <a:r>
              <a:rPr lang="en-US" dirty="0" smtClean="0"/>
              <a:t>Propylene glycol diluent – risk of metabolic acidosis</a:t>
            </a:r>
          </a:p>
          <a:p>
            <a:r>
              <a:rPr lang="en-US" dirty="0" smtClean="0"/>
              <a:t>.01-.1 mg/kg/</a:t>
            </a:r>
            <a:r>
              <a:rPr lang="en-US" dirty="0" err="1" smtClean="0"/>
              <a:t>hr</a:t>
            </a:r>
            <a:r>
              <a:rPr lang="en-US" dirty="0" smtClean="0"/>
              <a:t> and 1-2mg IVP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Has an active metabolite</a:t>
            </a:r>
          </a:p>
          <a:p>
            <a:r>
              <a:rPr lang="en-US" dirty="0" smtClean="0"/>
              <a:t>.02-.2mg/kg/</a:t>
            </a:r>
            <a:r>
              <a:rPr lang="en-US" dirty="0" err="1" smtClean="0"/>
              <a:t>hr</a:t>
            </a:r>
            <a:r>
              <a:rPr lang="en-US" dirty="0" smtClean="0"/>
              <a:t> and 2-4mg IVP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857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Dexmedetomidine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Recommended first line sedative for intubated </a:t>
            </a:r>
            <a:r>
              <a:rPr lang="en-US" dirty="0" err="1" smtClean="0"/>
              <a:t>pts</a:t>
            </a:r>
            <a:r>
              <a:rPr lang="en-US" dirty="0" smtClean="0"/>
              <a:t>*</a:t>
            </a:r>
          </a:p>
          <a:p>
            <a:r>
              <a:rPr lang="en-US" dirty="0" smtClean="0"/>
              <a:t>Central alpha-2 agonist</a:t>
            </a:r>
          </a:p>
          <a:p>
            <a:r>
              <a:rPr lang="en-US" dirty="0" err="1" smtClean="0"/>
              <a:t>Hepatically</a:t>
            </a:r>
            <a:r>
              <a:rPr lang="en-US" dirty="0" smtClean="0"/>
              <a:t> metabolized</a:t>
            </a:r>
          </a:p>
          <a:p>
            <a:r>
              <a:rPr lang="en-US" dirty="0" err="1" smtClean="0"/>
              <a:t>Renally</a:t>
            </a:r>
            <a:r>
              <a:rPr lang="en-US" dirty="0" smtClean="0"/>
              <a:t> excreted 95% unchanged</a:t>
            </a:r>
          </a:p>
          <a:p>
            <a:r>
              <a:rPr lang="en-US" dirty="0" smtClean="0"/>
              <a:t>Dosed 0.2-1.4 mcg/kg/</a:t>
            </a:r>
            <a:r>
              <a:rPr lang="en-US" dirty="0" err="1" smtClean="0"/>
              <a:t>hr</a:t>
            </a:r>
            <a:endParaRPr lang="en-US" dirty="0" smtClean="0"/>
          </a:p>
          <a:p>
            <a:r>
              <a:rPr lang="en-US" dirty="0" smtClean="0"/>
              <a:t>Can cause </a:t>
            </a:r>
            <a:r>
              <a:rPr lang="en-US" dirty="0" err="1" smtClean="0"/>
              <a:t>bradycardia</a:t>
            </a:r>
            <a:r>
              <a:rPr lang="en-US" dirty="0" smtClean="0"/>
              <a:t> and hypotension</a:t>
            </a:r>
          </a:p>
          <a:p>
            <a:r>
              <a:rPr lang="en-US" dirty="0" smtClean="0"/>
              <a:t>Does NOT cause respiratory depression</a:t>
            </a:r>
          </a:p>
          <a:p>
            <a:r>
              <a:rPr lang="en-US" dirty="0" smtClean="0"/>
              <a:t>Has analgesic component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1068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Pushpin.thmx</Template>
  <TotalTime>96</TotalTime>
  <Words>655</Words>
  <Application>Microsoft Macintosh PowerPoint</Application>
  <PresentationFormat>On-screen Show (4:3)</PresentationFormat>
  <Paragraphs>121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Pushpin</vt:lpstr>
      <vt:lpstr>Sedation, Analgesia and Paralytics in the ICU</vt:lpstr>
      <vt:lpstr>What is used for what?</vt:lpstr>
      <vt:lpstr>Sedatives</vt:lpstr>
      <vt:lpstr>Sedatives</vt:lpstr>
      <vt:lpstr>Etomidate</vt:lpstr>
      <vt:lpstr>Propofol</vt:lpstr>
      <vt:lpstr>Ketamine</vt:lpstr>
      <vt:lpstr>Benzodiazepenes:  GABA agonists</vt:lpstr>
      <vt:lpstr>Dexmedetomidine</vt:lpstr>
      <vt:lpstr>Analgesics</vt:lpstr>
      <vt:lpstr>Analgesics</vt:lpstr>
      <vt:lpstr>Analgesics</vt:lpstr>
      <vt:lpstr>Analgesics</vt:lpstr>
      <vt:lpstr>Paralytics</vt:lpstr>
      <vt:lpstr>Paralytics</vt:lpstr>
      <vt:lpstr>Assessing Degree of Paralysis:  Train of Four</vt:lpstr>
      <vt:lpstr>Paralytics</vt:lpstr>
      <vt:lpstr>Succinylcholine</vt:lpstr>
      <vt:lpstr>Rocuronium</vt:lpstr>
      <vt:lpstr>Vecuronium</vt:lpstr>
      <vt:lpstr>Cisatricurium</vt:lpstr>
    </vt:vector>
  </TitlesOfParts>
  <Company>UTHSCSA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Sedation, Analgesia and Paralytics in the ICU</dc:title>
  <dc:creator>Rachel Garvin</dc:creator>
  <cp:lastModifiedBy>Rachel Garvin</cp:lastModifiedBy>
  <cp:revision>11</cp:revision>
  <dcterms:created xsi:type="dcterms:W3CDTF">2013-06-24T17:45:50Z</dcterms:created>
  <dcterms:modified xsi:type="dcterms:W3CDTF">2014-01-24T22:15:21Z</dcterms:modified>
</cp:coreProperties>
</file>