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  <p:sldId id="261" r:id="rId9"/>
    <p:sldId id="262" r:id="rId10"/>
    <p:sldId id="263" r:id="rId11"/>
    <p:sldId id="265" r:id="rId12"/>
    <p:sldId id="260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2044"/>
    <a:srgbClr val="F15A22"/>
    <a:srgbClr val="AF4D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6CDB94-E629-4404-B45D-1E351BEA5A5C}" v="199" dt="2022-11-02T13:31:23.752"/>
    <p1510:client id="{211AD6CB-8FFA-2341-8EC2-F7C0E7D77A73}" v="2" dt="2022-11-04T17:49:50.463"/>
    <p1510:client id="{AA9A0692-6E72-61C9-6F2B-882F028C80DA}" v="21" dt="2022-11-04T18:46:31.085"/>
    <p1510:client id="{C10FA587-8D27-E0F9-BD06-3E3BA0577B6C}" v="155" dt="2022-11-03T19:20:29.320"/>
    <p1510:client id="{D856E821-32A8-5E7E-C650-803CB3606837}" v="2" dt="2023-04-18T17:16:57.9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00" d="100"/>
          <a:sy n="100" d="100"/>
        </p:scale>
        <p:origin x="4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00656" y="2031348"/>
            <a:ext cx="9144000" cy="1009650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032044"/>
                </a:solidFill>
                <a:latin typeface="Aptos Serif" panose="020B0502040204020203" pitchFamily="18" charset="0"/>
                <a:cs typeface="Aptos Serif" panose="020B0502040204020203" pitchFamily="18" charset="0"/>
              </a:rPr>
              <a:t>Title of Project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0656" y="3592310"/>
            <a:ext cx="9144000" cy="165576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dirty="0">
                <a:cs typeface="Calibri"/>
              </a:rPr>
              <a:t>[Student Name]</a:t>
            </a:r>
          </a:p>
          <a:p>
            <a:r>
              <a:rPr lang="en-US" dirty="0">
                <a:cs typeface="Calibri"/>
              </a:rPr>
              <a:t>Class of 20XX</a:t>
            </a:r>
          </a:p>
          <a:p>
            <a:r>
              <a:rPr lang="en-US" dirty="0">
                <a:cs typeface="Calibri"/>
              </a:rPr>
              <a:t>[Mentor’s First and Last Name]</a:t>
            </a:r>
          </a:p>
          <a:p>
            <a:r>
              <a:rPr lang="en-US" dirty="0">
                <a:cs typeface="Calibri"/>
              </a:rPr>
              <a:t>Department of [Mentor's Department]</a:t>
            </a:r>
          </a:p>
          <a:p>
            <a:r>
              <a:rPr lang="en-US" dirty="0">
                <a:cs typeface="Calibri"/>
              </a:rPr>
              <a:t>Division of [Mentor's Division] (if applicable)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7DAF91-72BE-A361-6C00-E71D5C1FDA6B}"/>
              </a:ext>
            </a:extLst>
          </p:cNvPr>
          <p:cNvSpPr/>
          <p:nvPr/>
        </p:nvSpPr>
        <p:spPr>
          <a:xfrm>
            <a:off x="0" y="0"/>
            <a:ext cx="885217" cy="6858000"/>
          </a:xfrm>
          <a:prstGeom prst="rect">
            <a:avLst/>
          </a:prstGeom>
          <a:solidFill>
            <a:srgbClr val="032044"/>
          </a:solidFill>
          <a:ln>
            <a:solidFill>
              <a:srgbClr val="03204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ue and black logo&#10;&#10;AI-generated content may be incorrect.">
            <a:extLst>
              <a:ext uri="{FF2B5EF4-FFF2-40B4-BE49-F238E27FC236}">
                <a16:creationId xmlns:a16="http://schemas.microsoft.com/office/drawing/2014/main" id="{10D691D4-AAD4-5696-CBAF-9C34EB40F3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8F4D67C-D9D2-0D93-4229-33442C489727}"/>
              </a:ext>
            </a:extLst>
          </p:cNvPr>
          <p:cNvSpPr/>
          <p:nvPr/>
        </p:nvSpPr>
        <p:spPr>
          <a:xfrm>
            <a:off x="895607" y="0"/>
            <a:ext cx="45719" cy="6858000"/>
          </a:xfrm>
          <a:prstGeom prst="rect">
            <a:avLst/>
          </a:prstGeom>
          <a:solidFill>
            <a:srgbClr val="F15A22"/>
          </a:solidFill>
          <a:ln>
            <a:solidFill>
              <a:srgbClr val="F15A2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0FE33-9EA0-61F1-398F-55A70A2EA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References 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CA2721C-E50F-90DC-8D85-929B291D6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 descr="A blue and black logo&#10;&#10;AI-generated content may be incorrect.">
            <a:extLst>
              <a:ext uri="{FF2B5EF4-FFF2-40B4-BE49-F238E27FC236}">
                <a16:creationId xmlns:a16="http://schemas.microsoft.com/office/drawing/2014/main" id="{A89769D3-FF5A-7ADB-1B5D-6E0CA98FB4B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133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DAD21-560A-1E5C-96BE-03A10FFDBF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Project Overview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91F44-3FC9-D80D-A202-211ECB7DF1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Project title</a:t>
            </a:r>
          </a:p>
          <a:p>
            <a:r>
              <a:rPr lang="en-US" dirty="0">
                <a:cs typeface="Calibri"/>
              </a:rPr>
              <a:t>1-2 sentences giving an overview of your project 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DE58D717-C917-CDCB-4378-7E5CE8517AA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4028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A2FC6-6A99-3419-E3B8-BE00E45BA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Project Aims 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D7CB0-CFB7-D5BC-8570-13D36797D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Concisely state the goals of the proposed research and summarize the expected outcome(s).</a:t>
            </a:r>
            <a:endParaRPr lang="en-US" dirty="0"/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BC46F1A8-F3D4-D840-276A-BC8486609A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366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C3A5E-F1A7-B348-1635-3D27BA696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Significance 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4AB50-4DC9-0072-865B-44A334D73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Explain the importance of the problem that this project addressed as well as how the proposed project improves scientific knowledge and/or clinical practice.</a:t>
            </a:r>
            <a:endParaRPr lang="en-US" dirty="0"/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4011C264-F3FE-2F01-AA36-44A9D6FCBC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967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B0A4B-5433-1F45-60E0-FC12C6669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Innovation 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5BD7-B48D-50B0-7872-CF6A3C10ED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Explain how the application challenged or added to current research or clinical practice paradigms. </a:t>
            </a:r>
          </a:p>
          <a:p>
            <a:r>
              <a:rPr lang="en-US" dirty="0">
                <a:ea typeface="+mn-lt"/>
                <a:cs typeface="+mn-lt"/>
              </a:rPr>
              <a:t>Describe any novel methods, instrumentation or interventions used, and any advantage over existing methods, instrumentation, or interventions.</a:t>
            </a:r>
            <a:endParaRPr lang="en-US">
              <a:cs typeface="Calibri"/>
            </a:endParaRP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335111D7-8047-9075-387C-36B5719EF7C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3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FC658-3635-8BC4-2D9C-AC7226C6F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Methods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15A95F-6D97-2585-2C86-F76580344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Describe the overall strategy, study design, study conditions (e.g., treatments/interventions), method for gathering data, sampling strategy and sample size, and data analysis.</a:t>
            </a:r>
            <a:endParaRPr lang="en-US"/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8F0ADFE6-AA5C-9A14-7EC6-84A054E1693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761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22E7A-4FDE-5A3B-6860-2255A8B73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Results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3BF1C-0FCA-DE4F-8322-DB7097E6B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Describe the outcomes or results of your project.</a:t>
            </a:r>
          </a:p>
          <a:p>
            <a:endParaRPr lang="en-US" dirty="0">
              <a:cs typeface="Calibri"/>
            </a:endParaRP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D69012A6-6072-7D95-C5AC-839FF15D15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309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2B507-BFA9-80DF-BEA5-2652AEFCB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Discussion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D937-196F-63C0-3D20-24E3F256C7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Discuss the significance of your results. </a:t>
            </a:r>
            <a:endParaRPr lang="en-US" dirty="0"/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DDCA14F1-5C02-3E41-A5DE-4BBB2DB931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84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E28F9-FC3F-A9C4-6ED0-4D38867FC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32044"/>
                </a:solidFill>
                <a:cs typeface="Calibri Light"/>
              </a:rPr>
              <a:t>Reflective Summary </a:t>
            </a:r>
            <a:endParaRPr lang="en-US" b="1" dirty="0">
              <a:solidFill>
                <a:srgbClr val="03204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6AF10-5489-36C9-8C3E-AB07CDB91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 panose="020F0502020204030204"/>
              </a:rPr>
              <a:t>What specialty or next step are you pursuing?</a:t>
            </a:r>
          </a:p>
          <a:p>
            <a:r>
              <a:rPr lang="en-US" dirty="0">
                <a:cs typeface="Calibri" panose="020F0502020204030204"/>
              </a:rPr>
              <a:t>How has research helped you reach your goals?</a:t>
            </a:r>
          </a:p>
          <a:p>
            <a:r>
              <a:rPr lang="en-US" dirty="0">
                <a:cs typeface="Calibri" panose="020F0502020204030204"/>
              </a:rPr>
              <a:t>How did you grow as a researcher during this project?</a:t>
            </a:r>
          </a:p>
        </p:txBody>
      </p:sp>
      <p:pic>
        <p:nvPicPr>
          <p:cNvPr id="6" name="Picture 5" descr="A blue and black logo&#10;&#10;AI-generated content may be incorrect.">
            <a:extLst>
              <a:ext uri="{FF2B5EF4-FFF2-40B4-BE49-F238E27FC236}">
                <a16:creationId xmlns:a16="http://schemas.microsoft.com/office/drawing/2014/main" id="{B82A463A-8544-3D72-BC45-5630B02A3B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232" y="6350696"/>
            <a:ext cx="2097177" cy="303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6154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AAE863BFE2974398D84A85A6E920DC" ma:contentTypeVersion="17" ma:contentTypeDescription="Create a new document." ma:contentTypeScope="" ma:versionID="ce31304de203b2461a9a4ebb8dc71a7c">
  <xsd:schema xmlns:xsd="http://www.w3.org/2001/XMLSchema" xmlns:xs="http://www.w3.org/2001/XMLSchema" xmlns:p="http://schemas.microsoft.com/office/2006/metadata/properties" xmlns:ns1="http://schemas.microsoft.com/sharepoint/v3" xmlns:ns2="34d27623-b577-42da-8c89-46e9ee3f5945" xmlns:ns3="d8da8b30-0f3f-4866-aa4f-2cdba71f9a9c" targetNamespace="http://schemas.microsoft.com/office/2006/metadata/properties" ma:root="true" ma:fieldsID="f93fdb27252d0562f0f1aa34bbc5b5a4" ns1:_="" ns2:_="" ns3:_="">
    <xsd:import namespace="http://schemas.microsoft.com/sharepoint/v3"/>
    <xsd:import namespace="34d27623-b577-42da-8c89-46e9ee3f5945"/>
    <xsd:import namespace="d8da8b30-0f3f-4866-aa4f-2cdba71f9a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2:MediaServiceDateTaken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d27623-b577-42da-8c89-46e9ee3f59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5a334f6d-145c-48f5-a65d-b244e2ab2c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a8b30-0f3f-4866-aa4f-2cdba71f9a9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9ab0cb17-2f47-494f-8763-bbfaa24f7aa0}" ma:internalName="TaxCatchAll" ma:showField="CatchAllData" ma:web="d8da8b30-0f3f-4866-aa4f-2cdba71f9a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4d27623-b577-42da-8c89-46e9ee3f5945">
      <Terms xmlns="http://schemas.microsoft.com/office/infopath/2007/PartnerControls"/>
    </lcf76f155ced4ddcb4097134ff3c332f>
    <TaxCatchAll xmlns="d8da8b30-0f3f-4866-aa4f-2cdba71f9a9c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FA82D6B-F3CB-4665-A812-A3D1E46CB5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4d27623-b577-42da-8c89-46e9ee3f5945"/>
    <ds:schemaRef ds:uri="d8da8b30-0f3f-4866-aa4f-2cdba71f9a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BED87A-6EE0-4598-9116-1931813DE66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91E60A-817B-43BC-86BF-5D045974205D}">
  <ds:schemaRefs>
    <ds:schemaRef ds:uri="http://schemas.microsoft.com/office/2006/metadata/properties"/>
    <ds:schemaRef ds:uri="http://schemas.microsoft.com/office/infopath/2007/PartnerControls"/>
    <ds:schemaRef ds:uri="34d27623-b577-42da-8c89-46e9ee3f5945"/>
    <ds:schemaRef ds:uri="d8da8b30-0f3f-4866-aa4f-2cdba71f9a9c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38953</TotalTime>
  <Words>213</Words>
  <Application>Microsoft Office PowerPoint</Application>
  <PresentationFormat>Widescreen</PresentationFormat>
  <Paragraphs>27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 Serif</vt:lpstr>
      <vt:lpstr>Arial</vt:lpstr>
      <vt:lpstr>Calibri</vt:lpstr>
      <vt:lpstr>Calibri Light</vt:lpstr>
      <vt:lpstr>office theme</vt:lpstr>
      <vt:lpstr>Title of Project</vt:lpstr>
      <vt:lpstr>Project Overview</vt:lpstr>
      <vt:lpstr>Project Aims </vt:lpstr>
      <vt:lpstr>Significance </vt:lpstr>
      <vt:lpstr>Innovation </vt:lpstr>
      <vt:lpstr>Methods</vt:lpstr>
      <vt:lpstr>Results</vt:lpstr>
      <vt:lpstr>Discussion</vt:lpstr>
      <vt:lpstr>Reflective Summary </vt:lpstr>
      <vt:lpstr>References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Maldonado, Jennifer</dc:creator>
  <cp:lastModifiedBy>Maldonado, Jennifer</cp:lastModifiedBy>
  <cp:revision>121</cp:revision>
  <dcterms:created xsi:type="dcterms:W3CDTF">2022-11-02T13:16:50Z</dcterms:created>
  <dcterms:modified xsi:type="dcterms:W3CDTF">2025-10-13T16:48:47Z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0x0101006BAAE863BFE2974398D84A85A6E920DC</vt:lpwstr>
  </property>
  <property fmtid="{D5CDD505-2E9C-101B-9397-08002B2CF9AE}" pid="3" name="MediaServiceImageTags">
    <vt:lpwstr/>
  </property>
</Properties>
</file>